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6" r:id="rId3"/>
    <p:sldId id="257" r:id="rId4"/>
    <p:sldId id="267" r:id="rId5"/>
    <p:sldId id="261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60" r:id="rId14"/>
    <p:sldId id="265" r:id="rId15"/>
  </p:sldIdLst>
  <p:sldSz cx="13004800" cy="9753600"/>
  <p:notesSz cx="7099300" cy="10234613"/>
  <p:defaultTextStyle>
    <a:lvl1pPr>
      <a:defRPr sz="2400">
        <a:solidFill>
          <a:srgbClr val="666666"/>
        </a:solidFill>
        <a:latin typeface="Arial"/>
        <a:ea typeface="Arial"/>
        <a:cs typeface="Arial"/>
        <a:sym typeface="Arial"/>
      </a:defRPr>
    </a:lvl1pPr>
    <a:lvl2pPr indent="457200">
      <a:defRPr sz="2400">
        <a:solidFill>
          <a:srgbClr val="666666"/>
        </a:solidFill>
        <a:latin typeface="Arial"/>
        <a:ea typeface="Arial"/>
        <a:cs typeface="Arial"/>
        <a:sym typeface="Arial"/>
      </a:defRPr>
    </a:lvl2pPr>
    <a:lvl3pPr indent="914400">
      <a:defRPr sz="2400">
        <a:solidFill>
          <a:srgbClr val="666666"/>
        </a:solidFill>
        <a:latin typeface="Arial"/>
        <a:ea typeface="Arial"/>
        <a:cs typeface="Arial"/>
        <a:sym typeface="Arial"/>
      </a:defRPr>
    </a:lvl3pPr>
    <a:lvl4pPr indent="1371600">
      <a:defRPr sz="2400">
        <a:solidFill>
          <a:srgbClr val="666666"/>
        </a:solidFill>
        <a:latin typeface="Arial"/>
        <a:ea typeface="Arial"/>
        <a:cs typeface="Arial"/>
        <a:sym typeface="Arial"/>
      </a:defRPr>
    </a:lvl4pPr>
    <a:lvl5pPr indent="1828800">
      <a:defRPr sz="2400">
        <a:solidFill>
          <a:srgbClr val="666666"/>
        </a:solidFill>
        <a:latin typeface="Arial"/>
        <a:ea typeface="Arial"/>
        <a:cs typeface="Arial"/>
        <a:sym typeface="Arial"/>
      </a:defRPr>
    </a:lvl5pPr>
    <a:lvl6pPr indent="2286000">
      <a:defRPr sz="2400">
        <a:solidFill>
          <a:srgbClr val="666666"/>
        </a:solidFill>
        <a:latin typeface="Arial"/>
        <a:ea typeface="Arial"/>
        <a:cs typeface="Arial"/>
        <a:sym typeface="Arial"/>
      </a:defRPr>
    </a:lvl6pPr>
    <a:lvl7pPr indent="2743200">
      <a:defRPr sz="2400">
        <a:solidFill>
          <a:srgbClr val="666666"/>
        </a:solidFill>
        <a:latin typeface="Arial"/>
        <a:ea typeface="Arial"/>
        <a:cs typeface="Arial"/>
        <a:sym typeface="Arial"/>
      </a:defRPr>
    </a:lvl7pPr>
    <a:lvl8pPr indent="3200400">
      <a:defRPr sz="2400">
        <a:solidFill>
          <a:srgbClr val="666666"/>
        </a:solidFill>
        <a:latin typeface="Arial"/>
        <a:ea typeface="Arial"/>
        <a:cs typeface="Arial"/>
        <a:sym typeface="Arial"/>
      </a:defRPr>
    </a:lvl8pPr>
    <a:lvl9pPr indent="3657600">
      <a:defRPr sz="2400">
        <a:solidFill>
          <a:srgbClr val="666666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CACB"/>
          </a:solidFill>
        </a:fill>
      </a:tcStyle>
    </a:wholeTbl>
    <a:band2H>
      <a:tcTxStyle/>
      <a:tcStyle>
        <a:tcBdr/>
        <a:fill>
          <a:solidFill>
            <a:srgbClr val="F8E6E7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0528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0528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0528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CACB"/>
          </a:solidFill>
        </a:fill>
      </a:tcStyle>
    </a:wholeTbl>
    <a:band2H>
      <a:tcTxStyle/>
      <a:tcStyle>
        <a:tcBdr/>
        <a:fill>
          <a:solidFill>
            <a:srgbClr val="F8E6E7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0528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0528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0528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A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C0528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666666"/>
              </a:solidFill>
              <a:prstDash val="solid"/>
              <a:bevel/>
            </a:ln>
          </a:top>
          <a:bottom>
            <a:ln w="25400" cap="flat">
              <a:solidFill>
                <a:srgbClr val="666666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666666"/>
              </a:solidFill>
              <a:prstDash val="solid"/>
              <a:bevel/>
            </a:ln>
          </a:top>
          <a:bottom>
            <a:ln w="25400" cap="flat">
              <a:solidFill>
                <a:srgbClr val="666666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C0528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2D2D2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6666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6666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66666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solidFill>
                <a:srgbClr val="666666"/>
              </a:solidFill>
              <a:prstDash val="solid"/>
              <a:bevel/>
            </a:ln>
          </a:left>
          <a:right>
            <a:ln w="12700" cap="flat">
              <a:solidFill>
                <a:srgbClr val="666666"/>
              </a:solidFill>
              <a:prstDash val="solid"/>
              <a:bevel/>
            </a:ln>
          </a:right>
          <a:top>
            <a:ln w="12700" cap="flat">
              <a:solidFill>
                <a:srgbClr val="666666"/>
              </a:solidFill>
              <a:prstDash val="solid"/>
              <a:bevel/>
            </a:ln>
          </a:top>
          <a:bottom>
            <a:ln w="12700" cap="flat">
              <a:solidFill>
                <a:srgbClr val="666666"/>
              </a:solidFill>
              <a:prstDash val="solid"/>
              <a:bevel/>
            </a:ln>
          </a:bottom>
          <a:insideH>
            <a:ln w="12700" cap="flat">
              <a:solidFill>
                <a:srgbClr val="666666"/>
              </a:solidFill>
              <a:prstDash val="solid"/>
              <a:bevel/>
            </a:ln>
          </a:insideH>
          <a:insideV>
            <a:ln w="12700" cap="flat">
              <a:solidFill>
                <a:srgbClr val="666666"/>
              </a:solidFill>
              <a:prstDash val="solid"/>
              <a:bevel/>
            </a:ln>
          </a:insideV>
        </a:tcBdr>
        <a:fill>
          <a:solidFill>
            <a:srgbClr val="666666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solidFill>
                <a:srgbClr val="666666"/>
              </a:solidFill>
              <a:prstDash val="solid"/>
              <a:bevel/>
            </a:ln>
          </a:left>
          <a:right>
            <a:ln w="12700" cap="flat">
              <a:solidFill>
                <a:srgbClr val="666666"/>
              </a:solidFill>
              <a:prstDash val="solid"/>
              <a:bevel/>
            </a:ln>
          </a:right>
          <a:top>
            <a:ln w="12700" cap="flat">
              <a:solidFill>
                <a:srgbClr val="666666"/>
              </a:solidFill>
              <a:prstDash val="solid"/>
              <a:bevel/>
            </a:ln>
          </a:top>
          <a:bottom>
            <a:ln w="12700" cap="flat">
              <a:solidFill>
                <a:srgbClr val="666666"/>
              </a:solidFill>
              <a:prstDash val="solid"/>
              <a:bevel/>
            </a:ln>
          </a:bottom>
          <a:insideH>
            <a:ln w="12700" cap="flat">
              <a:solidFill>
                <a:srgbClr val="666666"/>
              </a:solidFill>
              <a:prstDash val="solid"/>
              <a:bevel/>
            </a:ln>
          </a:insideH>
          <a:insideV>
            <a:ln w="12700" cap="flat">
              <a:solidFill>
                <a:srgbClr val="666666"/>
              </a:solidFill>
              <a:prstDash val="solid"/>
              <a:bevel/>
            </a:ln>
          </a:insideV>
        </a:tcBdr>
        <a:fill>
          <a:solidFill>
            <a:srgbClr val="666666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solidFill>
                <a:srgbClr val="666666"/>
              </a:solidFill>
              <a:prstDash val="solid"/>
              <a:bevel/>
            </a:ln>
          </a:left>
          <a:right>
            <a:ln w="12700" cap="flat">
              <a:solidFill>
                <a:srgbClr val="666666"/>
              </a:solidFill>
              <a:prstDash val="solid"/>
              <a:bevel/>
            </a:ln>
          </a:right>
          <a:top>
            <a:ln w="50800" cap="flat">
              <a:solidFill>
                <a:srgbClr val="666666"/>
              </a:solidFill>
              <a:prstDash val="solid"/>
              <a:bevel/>
            </a:ln>
          </a:top>
          <a:bottom>
            <a:ln w="12700" cap="flat">
              <a:solidFill>
                <a:srgbClr val="666666"/>
              </a:solidFill>
              <a:prstDash val="solid"/>
              <a:bevel/>
            </a:ln>
          </a:bottom>
          <a:insideH>
            <a:ln w="12700" cap="flat">
              <a:solidFill>
                <a:srgbClr val="666666"/>
              </a:solidFill>
              <a:prstDash val="solid"/>
              <a:bevel/>
            </a:ln>
          </a:insideH>
          <a:insideV>
            <a:ln w="12700" cap="flat">
              <a:solidFill>
                <a:srgbClr val="666666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666666"/>
      </a:tcTxStyle>
      <a:tcStyle>
        <a:tcBdr>
          <a:left>
            <a:ln w="12700" cap="flat">
              <a:solidFill>
                <a:srgbClr val="666666"/>
              </a:solidFill>
              <a:prstDash val="solid"/>
              <a:bevel/>
            </a:ln>
          </a:left>
          <a:right>
            <a:ln w="12700" cap="flat">
              <a:solidFill>
                <a:srgbClr val="666666"/>
              </a:solidFill>
              <a:prstDash val="solid"/>
              <a:bevel/>
            </a:ln>
          </a:right>
          <a:top>
            <a:ln w="12700" cap="flat">
              <a:solidFill>
                <a:srgbClr val="666666"/>
              </a:solidFill>
              <a:prstDash val="solid"/>
              <a:bevel/>
            </a:ln>
          </a:top>
          <a:bottom>
            <a:ln w="25400" cap="flat">
              <a:solidFill>
                <a:srgbClr val="666666"/>
              </a:solidFill>
              <a:prstDash val="solid"/>
              <a:bevel/>
            </a:ln>
          </a:bottom>
          <a:insideH>
            <a:ln w="12700" cap="flat">
              <a:solidFill>
                <a:srgbClr val="666666"/>
              </a:solidFill>
              <a:prstDash val="solid"/>
              <a:bevel/>
            </a:ln>
          </a:insideH>
          <a:insideV>
            <a:ln w="12700" cap="flat">
              <a:solidFill>
                <a:srgbClr val="666666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408" y="4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4" d="100"/>
          <a:sy n="44" d="100"/>
        </p:scale>
        <p:origin x="1608" y="5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6ED111D-8246-479A-A6D1-D2B9C7A066E6}" type="datetimeFigureOut">
              <a:rPr lang="fr-FR" smtClean="0"/>
              <a:t>04/09/2018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048AB13-CEDD-47B3-96CD-B1AEEC73A7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20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  <p:txBody>
          <a:bodyPr lIns="99048" tIns="49524" rIns="99048" bIns="49524"/>
          <a:lstStyle/>
          <a:p>
            <a:pPr lvl="0"/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46574" y="4861441"/>
            <a:ext cx="5206153" cy="4605576"/>
          </a:xfrm>
          <a:prstGeom prst="rect">
            <a:avLst/>
          </a:prstGeom>
        </p:spPr>
        <p:txBody>
          <a:bodyPr lIns="99048" tIns="49524" rIns="99048" bIns="49524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639092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30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30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30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30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30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30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30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30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30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272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800" cap="all">
                <a:solidFill>
                  <a:srgbClr val="666666"/>
                </a:solidFill>
              </a:rPr>
              <a:t>Texte du titre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AC AERES 2015 - DIA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1570372" y="1392767"/>
            <a:ext cx="10706384" cy="1"/>
          </a:xfrm>
          <a:prstGeom prst="line">
            <a:avLst/>
          </a:prstGeom>
          <a:ln w="38100">
            <a:solidFill>
              <a:srgbClr val="FFB31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228382" y="9254066"/>
            <a:ext cx="8563035" cy="65024"/>
          </a:xfrm>
          <a:prstGeom prst="rect">
            <a:avLst/>
          </a:prstGeom>
          <a:solidFill>
            <a:srgbClr val="0B66A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10564774" y="9309999"/>
            <a:ext cx="230164" cy="211747"/>
          </a:xfrm>
          <a:prstGeom prst="rect">
            <a:avLst/>
          </a:prstGeom>
        </p:spPr>
        <p:txBody>
          <a:bodyPr wrap="none" lIns="38100" tIns="38100" rIns="38100" bIns="38100" anchor="t"/>
          <a:lstStyle>
            <a:lvl1pPr algn="ctr" defTabSz="584200">
              <a:defRPr sz="1000" b="1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‹N°›</a:t>
            </a:fld>
            <a:endParaRPr/>
          </a:p>
        </p:txBody>
      </p:sp>
      <p:pic>
        <p:nvPicPr>
          <p:cNvPr id="18" name="Logo CEA quadri-sur-fond-rouge 20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94" y="8873539"/>
            <a:ext cx="1007897" cy="83268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/>
        </p:nvSpPr>
        <p:spPr>
          <a:xfrm>
            <a:off x="2157870" y="9432867"/>
            <a:ext cx="8704059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marL="52019" marR="52019" lvl="0" defTabSz="1168400">
              <a:buClr>
                <a:srgbClr val="929292"/>
              </a:buClr>
              <a:buFont typeface="Arial"/>
              <a:defRPr sz="1800">
                <a:solidFill>
                  <a:srgbClr val="000000"/>
                </a:solidFill>
              </a:defRPr>
            </a:pPr>
            <a:r>
              <a:rPr lang="fr-FR" sz="1000" b="1" dirty="0" smtClean="0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A.</a:t>
            </a:r>
            <a:r>
              <a:rPr lang="fr-FR" sz="1000" b="1" baseline="0" dirty="0" smtClean="0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 GIRARD</a:t>
            </a:r>
            <a:r>
              <a:rPr sz="1000" b="1" dirty="0" smtClean="0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 </a:t>
            </a:r>
            <a:r>
              <a:rPr sz="1000" b="1" dirty="0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Univ. Grenoble </a:t>
            </a:r>
            <a:r>
              <a:rPr sz="1000" b="1" dirty="0" err="1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Alpes</a:t>
            </a:r>
            <a:r>
              <a:rPr sz="1000" b="1" dirty="0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, CEA-INAC-SBT, Grenoble </a:t>
            </a:r>
            <a:r>
              <a:rPr lang="fr-FR" sz="1000" b="1" dirty="0" smtClean="0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–</a:t>
            </a:r>
            <a:r>
              <a:rPr sz="1000" b="1" dirty="0" smtClean="0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 </a:t>
            </a:r>
            <a:r>
              <a:rPr lang="fr-FR" sz="1000" b="1" dirty="0" err="1" smtClean="0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September</a:t>
            </a:r>
            <a:r>
              <a:rPr lang="fr-FR" sz="1000" b="1" baseline="0" dirty="0" smtClean="0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 2018</a:t>
            </a:r>
            <a:r>
              <a:rPr sz="1000" b="1" dirty="0" smtClean="0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 </a:t>
            </a:r>
            <a:r>
              <a:rPr lang="fr-FR" sz="1000" b="1" i="1" dirty="0" smtClean="0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–</a:t>
            </a:r>
            <a:r>
              <a:rPr sz="1000" b="1" i="1" dirty="0" smtClean="0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 </a:t>
            </a:r>
            <a:r>
              <a:rPr lang="fr-FR" sz="1000" b="1" i="1" dirty="0" smtClean="0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I</a:t>
            </a:r>
            <a:r>
              <a:rPr lang="fr-FR" sz="1000" b="1" dirty="0" smtClean="0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CEC Oxford</a:t>
            </a:r>
            <a:endParaRPr sz="1000" b="1" dirty="0">
              <a:solidFill>
                <a:srgbClr val="8E8F91"/>
              </a:solidFill>
              <a:uFill>
                <a:solidFill>
                  <a:srgbClr val="8E8F91"/>
                </a:solidFill>
              </a:u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647" y="8873539"/>
            <a:ext cx="1376218" cy="891101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1570372" y="2867891"/>
            <a:ext cx="131381" cy="500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ge standard CEA-IN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76200" y="25400"/>
            <a:ext cx="12839700" cy="1016000"/>
          </a:xfrm>
          <a:prstGeom prst="rect">
            <a:avLst/>
          </a:prstGeom>
          <a:gradFill>
            <a:gsLst>
              <a:gs pos="0">
                <a:srgbClr val="DF0039"/>
              </a:gs>
              <a:gs pos="100000">
                <a:srgbClr val="AF001E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 defTabSz="584200">
              <a:defRPr sz="3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188621" y="146050"/>
            <a:ext cx="1168401" cy="15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 defTabSz="584200">
              <a:defRPr sz="5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00" b="1">
                <a:solidFill>
                  <a:srgbClr val="FFFFFF"/>
                </a:solidFill>
              </a:rPr>
              <a:t>FROM RESEARCH TO INDUSTRY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260298" y="304800"/>
            <a:ext cx="984515" cy="381003"/>
            <a:chOff x="0" y="0"/>
            <a:chExt cx="984514" cy="381002"/>
          </a:xfrm>
        </p:grpSpPr>
        <p:sp>
          <p:nvSpPr>
            <p:cNvPr id="23" name="Shape 23"/>
            <p:cNvSpPr/>
            <p:nvPr/>
          </p:nvSpPr>
          <p:spPr>
            <a:xfrm>
              <a:off x="-1" y="0"/>
              <a:ext cx="984516" cy="38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15" extrusionOk="0">
                  <a:moveTo>
                    <a:pt x="6437" y="1661"/>
                  </a:moveTo>
                  <a:cubicBezTo>
                    <a:pt x="6437" y="1661"/>
                    <a:pt x="5145" y="457"/>
                    <a:pt x="4769" y="267"/>
                  </a:cubicBezTo>
                  <a:cubicBezTo>
                    <a:pt x="4485" y="123"/>
                    <a:pt x="3733" y="-50"/>
                    <a:pt x="3445" y="14"/>
                  </a:cubicBezTo>
                  <a:cubicBezTo>
                    <a:pt x="3095" y="91"/>
                    <a:pt x="2172" y="585"/>
                    <a:pt x="1876" y="1027"/>
                  </a:cubicBezTo>
                  <a:cubicBezTo>
                    <a:pt x="1540" y="1531"/>
                    <a:pt x="801" y="3573"/>
                    <a:pt x="601" y="4449"/>
                  </a:cubicBezTo>
                  <a:cubicBezTo>
                    <a:pt x="384" y="5402"/>
                    <a:pt x="57" y="8281"/>
                    <a:pt x="13" y="9391"/>
                  </a:cubicBezTo>
                  <a:cubicBezTo>
                    <a:pt x="-36" y="10593"/>
                    <a:pt x="63" y="13829"/>
                    <a:pt x="209" y="14967"/>
                  </a:cubicBezTo>
                  <a:cubicBezTo>
                    <a:pt x="329" y="15904"/>
                    <a:pt x="866" y="18222"/>
                    <a:pt x="1140" y="18896"/>
                  </a:cubicBezTo>
                  <a:cubicBezTo>
                    <a:pt x="1441" y="19634"/>
                    <a:pt x="2453" y="21039"/>
                    <a:pt x="2857" y="21304"/>
                  </a:cubicBezTo>
                  <a:cubicBezTo>
                    <a:pt x="3100" y="21463"/>
                    <a:pt x="3776" y="21342"/>
                    <a:pt x="4034" y="21304"/>
                  </a:cubicBezTo>
                  <a:cubicBezTo>
                    <a:pt x="4315" y="21262"/>
                    <a:pt x="5038" y="21106"/>
                    <a:pt x="5309" y="20924"/>
                  </a:cubicBezTo>
                  <a:cubicBezTo>
                    <a:pt x="5712" y="20652"/>
                    <a:pt x="6685" y="19439"/>
                    <a:pt x="7074" y="19023"/>
                  </a:cubicBezTo>
                  <a:cubicBezTo>
                    <a:pt x="7257" y="18827"/>
                    <a:pt x="7908" y="18136"/>
                    <a:pt x="7908" y="18136"/>
                  </a:cubicBezTo>
                  <a:cubicBezTo>
                    <a:pt x="7908" y="18136"/>
                    <a:pt x="8568" y="19852"/>
                    <a:pt x="8790" y="20163"/>
                  </a:cubicBezTo>
                  <a:cubicBezTo>
                    <a:pt x="9106" y="20605"/>
                    <a:pt x="10046" y="21178"/>
                    <a:pt x="10409" y="21304"/>
                  </a:cubicBezTo>
                  <a:cubicBezTo>
                    <a:pt x="10684" y="21399"/>
                    <a:pt x="11406" y="21375"/>
                    <a:pt x="11684" y="21304"/>
                  </a:cubicBezTo>
                  <a:cubicBezTo>
                    <a:pt x="12011" y="21220"/>
                    <a:pt x="12844" y="20812"/>
                    <a:pt x="13155" y="20543"/>
                  </a:cubicBezTo>
                  <a:cubicBezTo>
                    <a:pt x="13482" y="20260"/>
                    <a:pt x="14577" y="18769"/>
                    <a:pt x="14577" y="18769"/>
                  </a:cubicBezTo>
                  <a:cubicBezTo>
                    <a:pt x="14577" y="18769"/>
                    <a:pt x="15326" y="20144"/>
                    <a:pt x="15558" y="20417"/>
                  </a:cubicBezTo>
                  <a:cubicBezTo>
                    <a:pt x="15840" y="20749"/>
                    <a:pt x="16623" y="21334"/>
                    <a:pt x="16931" y="21430"/>
                  </a:cubicBezTo>
                  <a:cubicBezTo>
                    <a:pt x="17217" y="21520"/>
                    <a:pt x="17966" y="21550"/>
                    <a:pt x="18255" y="21462"/>
                  </a:cubicBezTo>
                  <a:cubicBezTo>
                    <a:pt x="18582" y="21363"/>
                    <a:pt x="19435" y="20891"/>
                    <a:pt x="19726" y="20543"/>
                  </a:cubicBezTo>
                  <a:cubicBezTo>
                    <a:pt x="19956" y="20268"/>
                    <a:pt x="20658" y="18643"/>
                    <a:pt x="20658" y="18643"/>
                  </a:cubicBezTo>
                  <a:lnTo>
                    <a:pt x="20658" y="21050"/>
                  </a:lnTo>
                  <a:lnTo>
                    <a:pt x="21491" y="21177"/>
                  </a:lnTo>
                  <a:cubicBezTo>
                    <a:pt x="21491" y="21177"/>
                    <a:pt x="21564" y="12146"/>
                    <a:pt x="21442" y="9645"/>
                  </a:cubicBezTo>
                  <a:cubicBezTo>
                    <a:pt x="21386" y="8485"/>
                    <a:pt x="21158" y="5459"/>
                    <a:pt x="20952" y="4449"/>
                  </a:cubicBezTo>
                  <a:cubicBezTo>
                    <a:pt x="20828" y="3839"/>
                    <a:pt x="20334" y="2460"/>
                    <a:pt x="20118" y="2041"/>
                  </a:cubicBezTo>
                  <a:cubicBezTo>
                    <a:pt x="19884" y="1586"/>
                    <a:pt x="19176" y="711"/>
                    <a:pt x="18892" y="521"/>
                  </a:cubicBezTo>
                  <a:cubicBezTo>
                    <a:pt x="18554" y="293"/>
                    <a:pt x="17630" y="251"/>
                    <a:pt x="17274" y="267"/>
                  </a:cubicBezTo>
                  <a:cubicBezTo>
                    <a:pt x="17047" y="277"/>
                    <a:pt x="16464" y="392"/>
                    <a:pt x="16244" y="521"/>
                  </a:cubicBezTo>
                  <a:cubicBezTo>
                    <a:pt x="16000" y="663"/>
                    <a:pt x="15165" y="1534"/>
                    <a:pt x="15165" y="1534"/>
                  </a:cubicBezTo>
                  <a:lnTo>
                    <a:pt x="15067" y="4449"/>
                  </a:lnTo>
                  <a:cubicBezTo>
                    <a:pt x="15067" y="4449"/>
                    <a:pt x="15750" y="3619"/>
                    <a:pt x="15950" y="3435"/>
                  </a:cubicBezTo>
                  <a:cubicBezTo>
                    <a:pt x="16181" y="3223"/>
                    <a:pt x="16787" y="2772"/>
                    <a:pt x="17029" y="2675"/>
                  </a:cubicBezTo>
                  <a:cubicBezTo>
                    <a:pt x="17283" y="2573"/>
                    <a:pt x="17952" y="2466"/>
                    <a:pt x="18206" y="2548"/>
                  </a:cubicBezTo>
                  <a:cubicBezTo>
                    <a:pt x="18426" y="2620"/>
                    <a:pt x="18996" y="3027"/>
                    <a:pt x="19187" y="3309"/>
                  </a:cubicBezTo>
                  <a:cubicBezTo>
                    <a:pt x="19361" y="3566"/>
                    <a:pt x="19873" y="4956"/>
                    <a:pt x="19873" y="4956"/>
                  </a:cubicBezTo>
                  <a:cubicBezTo>
                    <a:pt x="19873" y="4956"/>
                    <a:pt x="18683" y="6616"/>
                    <a:pt x="18353" y="7110"/>
                  </a:cubicBezTo>
                  <a:cubicBezTo>
                    <a:pt x="18014" y="7619"/>
                    <a:pt x="17153" y="8937"/>
                    <a:pt x="16833" y="9518"/>
                  </a:cubicBezTo>
                  <a:cubicBezTo>
                    <a:pt x="16551" y="10030"/>
                    <a:pt x="15859" y="11447"/>
                    <a:pt x="15607" y="12053"/>
                  </a:cubicBezTo>
                  <a:cubicBezTo>
                    <a:pt x="15456" y="12414"/>
                    <a:pt x="15092" y="13403"/>
                    <a:pt x="14969" y="13827"/>
                  </a:cubicBezTo>
                  <a:cubicBezTo>
                    <a:pt x="14856" y="14215"/>
                    <a:pt x="14528" y="15728"/>
                    <a:pt x="14528" y="15728"/>
                  </a:cubicBezTo>
                  <a:cubicBezTo>
                    <a:pt x="14528" y="15728"/>
                    <a:pt x="13924" y="16756"/>
                    <a:pt x="13743" y="16995"/>
                  </a:cubicBezTo>
                  <a:cubicBezTo>
                    <a:pt x="13464" y="17364"/>
                    <a:pt x="12721" y="18189"/>
                    <a:pt x="12419" y="18389"/>
                  </a:cubicBezTo>
                  <a:cubicBezTo>
                    <a:pt x="12148" y="18569"/>
                    <a:pt x="11426" y="18743"/>
                    <a:pt x="11144" y="18769"/>
                  </a:cubicBezTo>
                  <a:cubicBezTo>
                    <a:pt x="10886" y="18794"/>
                    <a:pt x="10215" y="18792"/>
                    <a:pt x="9967" y="18643"/>
                  </a:cubicBezTo>
                  <a:cubicBezTo>
                    <a:pt x="9764" y="18520"/>
                    <a:pt x="9245" y="17960"/>
                    <a:pt x="9085" y="17629"/>
                  </a:cubicBezTo>
                  <a:cubicBezTo>
                    <a:pt x="9003" y="17461"/>
                    <a:pt x="8790" y="16615"/>
                    <a:pt x="8790" y="16615"/>
                  </a:cubicBezTo>
                  <a:cubicBezTo>
                    <a:pt x="8790" y="16615"/>
                    <a:pt x="9896" y="14426"/>
                    <a:pt x="10213" y="13827"/>
                  </a:cubicBezTo>
                  <a:cubicBezTo>
                    <a:pt x="10681" y="12941"/>
                    <a:pt x="11941" y="10893"/>
                    <a:pt x="12370" y="9898"/>
                  </a:cubicBezTo>
                  <a:cubicBezTo>
                    <a:pt x="12732" y="9060"/>
                    <a:pt x="13680" y="6696"/>
                    <a:pt x="13841" y="5590"/>
                  </a:cubicBezTo>
                  <a:cubicBezTo>
                    <a:pt x="13902" y="5175"/>
                    <a:pt x="13904" y="3845"/>
                    <a:pt x="13841" y="3435"/>
                  </a:cubicBezTo>
                  <a:cubicBezTo>
                    <a:pt x="13760" y="2907"/>
                    <a:pt x="13300" y="1722"/>
                    <a:pt x="13106" y="1408"/>
                  </a:cubicBezTo>
                  <a:cubicBezTo>
                    <a:pt x="12809" y="927"/>
                    <a:pt x="11890" y="280"/>
                    <a:pt x="11537" y="140"/>
                  </a:cubicBezTo>
                  <a:cubicBezTo>
                    <a:pt x="11252" y="28"/>
                    <a:pt x="10494" y="2"/>
                    <a:pt x="10213" y="140"/>
                  </a:cubicBezTo>
                  <a:cubicBezTo>
                    <a:pt x="9843" y="322"/>
                    <a:pt x="8883" y="1203"/>
                    <a:pt x="8594" y="1788"/>
                  </a:cubicBezTo>
                  <a:cubicBezTo>
                    <a:pt x="8256" y="2474"/>
                    <a:pt x="7578" y="5048"/>
                    <a:pt x="7417" y="6097"/>
                  </a:cubicBezTo>
                  <a:cubicBezTo>
                    <a:pt x="7277" y="7012"/>
                    <a:pt x="7180" y="9653"/>
                    <a:pt x="7172" y="10659"/>
                  </a:cubicBezTo>
                  <a:cubicBezTo>
                    <a:pt x="7164" y="11771"/>
                    <a:pt x="7368" y="15728"/>
                    <a:pt x="7368" y="15728"/>
                  </a:cubicBezTo>
                  <a:cubicBezTo>
                    <a:pt x="7368" y="15728"/>
                    <a:pt x="6729" y="16869"/>
                    <a:pt x="6535" y="17122"/>
                  </a:cubicBezTo>
                  <a:cubicBezTo>
                    <a:pt x="6207" y="17548"/>
                    <a:pt x="5322" y="18462"/>
                    <a:pt x="4965" y="18643"/>
                  </a:cubicBezTo>
                  <a:cubicBezTo>
                    <a:pt x="4600" y="18828"/>
                    <a:pt x="3607" y="18974"/>
                    <a:pt x="3249" y="18769"/>
                  </a:cubicBezTo>
                  <a:cubicBezTo>
                    <a:pt x="2906" y="18574"/>
                    <a:pt x="2030" y="17482"/>
                    <a:pt x="1778" y="16868"/>
                  </a:cubicBezTo>
                  <a:cubicBezTo>
                    <a:pt x="1552" y="16319"/>
                    <a:pt x="1123" y="14354"/>
                    <a:pt x="1042" y="13573"/>
                  </a:cubicBezTo>
                  <a:cubicBezTo>
                    <a:pt x="926" y="12455"/>
                    <a:pt x="914" y="9222"/>
                    <a:pt x="1042" y="8124"/>
                  </a:cubicBezTo>
                  <a:cubicBezTo>
                    <a:pt x="1161" y="7111"/>
                    <a:pt x="1795" y="4533"/>
                    <a:pt x="2121" y="3942"/>
                  </a:cubicBezTo>
                  <a:cubicBezTo>
                    <a:pt x="2469" y="3313"/>
                    <a:pt x="3102" y="2548"/>
                    <a:pt x="4132" y="2675"/>
                  </a:cubicBezTo>
                  <a:cubicBezTo>
                    <a:pt x="4378" y="2705"/>
                    <a:pt x="5260" y="3182"/>
                    <a:pt x="5260" y="3182"/>
                  </a:cubicBezTo>
                  <a:lnTo>
                    <a:pt x="6437" y="4322"/>
                  </a:lnTo>
                  <a:lnTo>
                    <a:pt x="6437" y="166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ctr" defTabSz="584200">
                <a:defRPr sz="38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366048" y="37736"/>
              <a:ext cx="222501" cy="218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159" extrusionOk="0">
                  <a:moveTo>
                    <a:pt x="1118" y="21159"/>
                  </a:moveTo>
                  <a:cubicBezTo>
                    <a:pt x="1118" y="21159"/>
                    <a:pt x="6390" y="17624"/>
                    <a:pt x="7853" y="16592"/>
                  </a:cubicBezTo>
                  <a:cubicBezTo>
                    <a:pt x="9305" y="15566"/>
                    <a:pt x="12995" y="12932"/>
                    <a:pt x="14370" y="11807"/>
                  </a:cubicBezTo>
                  <a:cubicBezTo>
                    <a:pt x="15469" y="10908"/>
                    <a:pt x="18185" y="8495"/>
                    <a:pt x="19149" y="7457"/>
                  </a:cubicBezTo>
                  <a:cubicBezTo>
                    <a:pt x="19727" y="6836"/>
                    <a:pt x="21539" y="4413"/>
                    <a:pt x="21539" y="4413"/>
                  </a:cubicBezTo>
                  <a:cubicBezTo>
                    <a:pt x="21539" y="4413"/>
                    <a:pt x="19605" y="2213"/>
                    <a:pt x="18932" y="1803"/>
                  </a:cubicBezTo>
                  <a:cubicBezTo>
                    <a:pt x="18016" y="1245"/>
                    <a:pt x="15229" y="411"/>
                    <a:pt x="14153" y="281"/>
                  </a:cubicBezTo>
                  <a:cubicBezTo>
                    <a:pt x="12751" y="110"/>
                    <a:pt x="10523" y="-441"/>
                    <a:pt x="7635" y="715"/>
                  </a:cubicBezTo>
                  <a:cubicBezTo>
                    <a:pt x="5463" y="1585"/>
                    <a:pt x="3220" y="3696"/>
                    <a:pt x="2421" y="4848"/>
                  </a:cubicBezTo>
                  <a:cubicBezTo>
                    <a:pt x="1572" y="6073"/>
                    <a:pt x="523" y="10070"/>
                    <a:pt x="249" y="11590"/>
                  </a:cubicBezTo>
                  <a:cubicBezTo>
                    <a:pt x="64" y="12617"/>
                    <a:pt x="-61" y="15334"/>
                    <a:pt x="32" y="16374"/>
                  </a:cubicBezTo>
                  <a:cubicBezTo>
                    <a:pt x="127" y="17440"/>
                    <a:pt x="1118" y="21159"/>
                    <a:pt x="1118" y="21159"/>
                  </a:cubicBezTo>
                  <a:close/>
                </a:path>
              </a:pathLst>
            </a:custGeom>
            <a:solidFill>
              <a:srgbClr val="DF0039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ctr" defTabSz="584200">
                <a:defRPr sz="38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707476" y="128158"/>
              <a:ext cx="237371" cy="214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586" extrusionOk="0">
                  <a:moveTo>
                    <a:pt x="2" y="16274"/>
                  </a:moveTo>
                  <a:cubicBezTo>
                    <a:pt x="48" y="15450"/>
                    <a:pt x="1483" y="13351"/>
                    <a:pt x="2035" y="12658"/>
                  </a:cubicBezTo>
                  <a:cubicBezTo>
                    <a:pt x="2825" y="11665"/>
                    <a:pt x="5330" y="9605"/>
                    <a:pt x="6306" y="8815"/>
                  </a:cubicBezTo>
                  <a:cubicBezTo>
                    <a:pt x="7298" y="8013"/>
                    <a:pt x="9920" y="6103"/>
                    <a:pt x="10983" y="5425"/>
                  </a:cubicBezTo>
                  <a:cubicBezTo>
                    <a:pt x="12110" y="4707"/>
                    <a:pt x="16271" y="2486"/>
                    <a:pt x="16271" y="2486"/>
                  </a:cubicBezTo>
                  <a:lnTo>
                    <a:pt x="20338" y="0"/>
                  </a:lnTo>
                  <a:cubicBezTo>
                    <a:pt x="20338" y="0"/>
                    <a:pt x="21469" y="4220"/>
                    <a:pt x="21508" y="5425"/>
                  </a:cubicBezTo>
                  <a:cubicBezTo>
                    <a:pt x="21566" y="7248"/>
                    <a:pt x="20806" y="12102"/>
                    <a:pt x="20135" y="13788"/>
                  </a:cubicBezTo>
                  <a:cubicBezTo>
                    <a:pt x="19678" y="14937"/>
                    <a:pt x="17931" y="17713"/>
                    <a:pt x="17085" y="18534"/>
                  </a:cubicBezTo>
                  <a:cubicBezTo>
                    <a:pt x="16380" y="19217"/>
                    <a:pt x="14126" y="20527"/>
                    <a:pt x="13221" y="20795"/>
                  </a:cubicBezTo>
                  <a:cubicBezTo>
                    <a:pt x="12040" y="21144"/>
                    <a:pt x="9034" y="21561"/>
                    <a:pt x="7780" y="21586"/>
                  </a:cubicBezTo>
                  <a:cubicBezTo>
                    <a:pt x="7065" y="21600"/>
                    <a:pt x="4946" y="21208"/>
                    <a:pt x="4272" y="21021"/>
                  </a:cubicBezTo>
                  <a:cubicBezTo>
                    <a:pt x="3556" y="20822"/>
                    <a:pt x="1717" y="19795"/>
                    <a:pt x="1222" y="19212"/>
                  </a:cubicBezTo>
                  <a:cubicBezTo>
                    <a:pt x="805" y="18722"/>
                    <a:pt x="-34" y="16899"/>
                    <a:pt x="2" y="16274"/>
                  </a:cubicBezTo>
                  <a:close/>
                </a:path>
              </a:pathLst>
            </a:custGeom>
            <a:solidFill>
              <a:srgbClr val="DF0039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ctr" defTabSz="584200">
                <a:defRPr sz="38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27" name="Shape 27"/>
          <p:cNvSpPr/>
          <p:nvPr/>
        </p:nvSpPr>
        <p:spPr>
          <a:xfrm>
            <a:off x="330588" y="825500"/>
            <a:ext cx="846366" cy="21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 defTabSz="584200">
              <a:defRPr sz="900" b="1" spc="107">
                <a:solidFill>
                  <a:srgbClr val="A2CD34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900" b="1" spc="107">
                <a:solidFill>
                  <a:srgbClr val="A2CD34"/>
                </a:solidFill>
              </a:rPr>
              <a:t>GRENOBLE</a:t>
            </a:r>
          </a:p>
        </p:txBody>
      </p:sp>
      <p:sp>
        <p:nvSpPr>
          <p:cNvPr id="28" name="Shape 28"/>
          <p:cNvSpPr/>
          <p:nvPr/>
        </p:nvSpPr>
        <p:spPr>
          <a:xfrm>
            <a:off x="323850" y="736600"/>
            <a:ext cx="857250" cy="38100"/>
          </a:xfrm>
          <a:prstGeom prst="rect">
            <a:avLst/>
          </a:prstGeom>
          <a:gradFill>
            <a:gsLst>
              <a:gs pos="0">
                <a:srgbClr val="19853F"/>
              </a:gs>
              <a:gs pos="100000">
                <a:srgbClr val="A2CD34"/>
              </a:gs>
            </a:gsLst>
          </a:gradFill>
          <a:ln w="25400">
            <a:miter lim="400000"/>
          </a:ln>
        </p:spPr>
        <p:txBody>
          <a:bodyPr lIns="38100" tIns="38100" rIns="38100" bIns="38100" anchor="ctr"/>
          <a:lstStyle/>
          <a:p>
            <a:pPr lvl="0" algn="ctr" defTabSz="584200">
              <a:defRPr sz="3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333500" y="177800"/>
            <a:ext cx="11518900" cy="711200"/>
          </a:xfrm>
          <a:prstGeom prst="rect">
            <a:avLst/>
          </a:prstGeom>
        </p:spPr>
        <p:txBody>
          <a:bodyPr lIns="38100" tIns="38100" rIns="38100" bIns="38100" anchor="ctr"/>
          <a:lstStyle>
            <a:lvl1pPr algn="ctr" defTabSz="584200">
              <a:lnSpc>
                <a:spcPct val="10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2400" b="1" cap="all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16" name="Shape 19"/>
          <p:cNvSpPr/>
          <p:nvPr userDrawn="1"/>
        </p:nvSpPr>
        <p:spPr>
          <a:xfrm>
            <a:off x="2157870" y="9432867"/>
            <a:ext cx="8704059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marL="52019" marR="52019" lvl="0" defTabSz="1168400">
              <a:buClr>
                <a:srgbClr val="929292"/>
              </a:buClr>
              <a:buFont typeface="Arial"/>
              <a:defRPr sz="1800">
                <a:solidFill>
                  <a:srgbClr val="000000"/>
                </a:solidFill>
              </a:defRPr>
            </a:pPr>
            <a:r>
              <a:rPr lang="fr-FR" sz="1000" b="1" baseline="0" dirty="0" smtClean="0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   A. GIRARD</a:t>
            </a:r>
            <a:r>
              <a:rPr sz="1000" b="1" dirty="0" smtClean="0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, </a:t>
            </a:r>
            <a:r>
              <a:rPr sz="1000" b="1" dirty="0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Univ. Grenoble </a:t>
            </a:r>
            <a:r>
              <a:rPr sz="1000" b="1" dirty="0" err="1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Alpes</a:t>
            </a:r>
            <a:r>
              <a:rPr sz="1000" b="1" dirty="0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, CEA-INAC-SBT, Grenoble </a:t>
            </a:r>
            <a:r>
              <a:rPr lang="fr-FR" sz="1000" b="1" dirty="0" smtClean="0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–</a:t>
            </a:r>
            <a:r>
              <a:rPr sz="1000" b="1" dirty="0" smtClean="0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 </a:t>
            </a:r>
            <a:r>
              <a:rPr lang="fr-FR" sz="1000" b="1" dirty="0" err="1" smtClean="0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September</a:t>
            </a:r>
            <a:r>
              <a:rPr lang="fr-FR" sz="1000" b="1" dirty="0" smtClean="0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 </a:t>
            </a:r>
            <a:r>
              <a:rPr sz="1000" b="1" dirty="0" smtClean="0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2015</a:t>
            </a:r>
            <a:r>
              <a:rPr lang="fr-FR" sz="1000" b="1" dirty="0" smtClean="0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8</a:t>
            </a:r>
            <a:r>
              <a:rPr lang="fr-FR" sz="1000" b="1" i="1" dirty="0" smtClean="0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–</a:t>
            </a:r>
            <a:r>
              <a:rPr sz="1000" b="1" i="1" dirty="0" smtClean="0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 </a:t>
            </a:r>
            <a:r>
              <a:rPr lang="fr-FR" sz="1000" b="1" i="0" dirty="0" smtClean="0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ICEC</a:t>
            </a:r>
            <a:r>
              <a:rPr lang="fr-FR" sz="1000" b="1" i="0" baseline="0" dirty="0" smtClean="0">
                <a:solidFill>
                  <a:srgbClr val="8E8F91"/>
                </a:solidFill>
                <a:uFill>
                  <a:solidFill>
                    <a:srgbClr val="8E8F91"/>
                  </a:solidFill>
                </a:uFill>
              </a:rPr>
              <a:t> Oxford</a:t>
            </a:r>
            <a:endParaRPr sz="1000" b="1" dirty="0">
              <a:solidFill>
                <a:srgbClr val="8E8F91"/>
              </a:solidFill>
              <a:uFill>
                <a:solidFill>
                  <a:srgbClr val="8E8F91"/>
                </a:solidFill>
              </a:u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" y="8736399"/>
            <a:ext cx="1070690" cy="10172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900" y="8849042"/>
            <a:ext cx="1397000" cy="9045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png" descr="bandeau_titr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-1"/>
            <a:ext cx="4707739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632000" y="2638631"/>
            <a:ext cx="6810261" cy="3774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800" cap="all">
                <a:solidFill>
                  <a:srgbClr val="666666"/>
                </a:solidFill>
              </a:rPr>
              <a:t>Texte du titre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413766" y="9126070"/>
            <a:ext cx="1591035" cy="19738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‹N°›</a:t>
            </a:fld>
            <a:endParaRPr/>
          </a:p>
        </p:txBody>
      </p:sp>
      <p:pic>
        <p:nvPicPr>
          <p:cNvPr id="6" name="Logo SBT Monochrome Blanc petit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0992" y="4130947"/>
            <a:ext cx="3845753" cy="2047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8" y="7608484"/>
            <a:ext cx="3312920" cy="21451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iming>
    <p:tnLst>
      <p:par>
        <p:cTn id="1" dur="indefinite" restart="never" nodeType="tmRoot"/>
      </p:par>
    </p:tnLst>
  </p:timing>
  <p:txStyles>
    <p:titleStyle>
      <a:lvl1pPr>
        <a:lnSpc>
          <a:spcPts val="3800"/>
        </a:lnSpc>
        <a:defRPr sz="3800" cap="all">
          <a:solidFill>
            <a:srgbClr val="666666"/>
          </a:solidFill>
          <a:latin typeface="Arial"/>
          <a:ea typeface="Arial"/>
          <a:cs typeface="Arial"/>
          <a:sym typeface="Arial"/>
        </a:defRPr>
      </a:lvl1pPr>
      <a:lvl2pPr>
        <a:lnSpc>
          <a:spcPts val="3800"/>
        </a:lnSpc>
        <a:defRPr sz="3800" cap="all">
          <a:solidFill>
            <a:srgbClr val="666666"/>
          </a:solidFill>
          <a:latin typeface="Arial"/>
          <a:ea typeface="Arial"/>
          <a:cs typeface="Arial"/>
          <a:sym typeface="Arial"/>
        </a:defRPr>
      </a:lvl2pPr>
      <a:lvl3pPr>
        <a:lnSpc>
          <a:spcPts val="3800"/>
        </a:lnSpc>
        <a:defRPr sz="3800" cap="all">
          <a:solidFill>
            <a:srgbClr val="666666"/>
          </a:solidFill>
          <a:latin typeface="Arial"/>
          <a:ea typeface="Arial"/>
          <a:cs typeface="Arial"/>
          <a:sym typeface="Arial"/>
        </a:defRPr>
      </a:lvl3pPr>
      <a:lvl4pPr>
        <a:lnSpc>
          <a:spcPts val="3800"/>
        </a:lnSpc>
        <a:defRPr sz="3800" cap="all">
          <a:solidFill>
            <a:srgbClr val="666666"/>
          </a:solidFill>
          <a:latin typeface="Arial"/>
          <a:ea typeface="Arial"/>
          <a:cs typeface="Arial"/>
          <a:sym typeface="Arial"/>
        </a:defRPr>
      </a:lvl4pPr>
      <a:lvl5pPr>
        <a:lnSpc>
          <a:spcPts val="3800"/>
        </a:lnSpc>
        <a:defRPr sz="3800" cap="all">
          <a:solidFill>
            <a:srgbClr val="666666"/>
          </a:solidFill>
          <a:latin typeface="Arial"/>
          <a:ea typeface="Arial"/>
          <a:cs typeface="Arial"/>
          <a:sym typeface="Arial"/>
        </a:defRPr>
      </a:lvl5pPr>
      <a:lvl6pPr>
        <a:lnSpc>
          <a:spcPts val="3800"/>
        </a:lnSpc>
        <a:defRPr sz="3800" cap="all">
          <a:solidFill>
            <a:srgbClr val="666666"/>
          </a:solidFill>
          <a:latin typeface="Arial"/>
          <a:ea typeface="Arial"/>
          <a:cs typeface="Arial"/>
          <a:sym typeface="Arial"/>
        </a:defRPr>
      </a:lvl6pPr>
      <a:lvl7pPr>
        <a:lnSpc>
          <a:spcPts val="3800"/>
        </a:lnSpc>
        <a:defRPr sz="3800" cap="all">
          <a:solidFill>
            <a:srgbClr val="666666"/>
          </a:solidFill>
          <a:latin typeface="Arial"/>
          <a:ea typeface="Arial"/>
          <a:cs typeface="Arial"/>
          <a:sym typeface="Arial"/>
        </a:defRPr>
      </a:lvl7pPr>
      <a:lvl8pPr>
        <a:lnSpc>
          <a:spcPts val="3800"/>
        </a:lnSpc>
        <a:defRPr sz="3800" cap="all">
          <a:solidFill>
            <a:srgbClr val="666666"/>
          </a:solidFill>
          <a:latin typeface="Arial"/>
          <a:ea typeface="Arial"/>
          <a:cs typeface="Arial"/>
          <a:sym typeface="Arial"/>
        </a:defRPr>
      </a:lvl8pPr>
      <a:lvl9pPr>
        <a:lnSpc>
          <a:spcPts val="3800"/>
        </a:lnSpc>
        <a:defRPr sz="3800" cap="all">
          <a:solidFill>
            <a:srgbClr val="666666"/>
          </a:solidFill>
          <a:latin typeface="Arial"/>
          <a:ea typeface="Arial"/>
          <a:cs typeface="Arial"/>
          <a:sym typeface="Arial"/>
        </a:defRPr>
      </a:lvl9pPr>
    </p:titleStyle>
    <p:bodyStyle>
      <a:lvl1pPr>
        <a:spcBef>
          <a:spcPts val="400"/>
        </a:spcBef>
        <a:defRPr sz="1100">
          <a:solidFill>
            <a:srgbClr val="666666"/>
          </a:solidFill>
          <a:latin typeface="Arial"/>
          <a:ea typeface="Arial"/>
          <a:cs typeface="Arial"/>
          <a:sym typeface="Arial"/>
        </a:defRPr>
      </a:lvl1pPr>
      <a:lvl2pPr marL="247749" indent="-247749">
        <a:spcBef>
          <a:spcPts val="400"/>
        </a:spcBef>
        <a:buSzPct val="90000"/>
        <a:buBlip>
          <a:blip r:embed="rId8"/>
        </a:buBlip>
        <a:defRPr sz="1100">
          <a:solidFill>
            <a:srgbClr val="666666"/>
          </a:solidFill>
          <a:latin typeface="Arial"/>
          <a:ea typeface="Arial"/>
          <a:cs typeface="Arial"/>
          <a:sym typeface="Arial"/>
        </a:defRPr>
      </a:lvl2pPr>
      <a:lvl3pPr indent="361950">
        <a:spcBef>
          <a:spcPts val="400"/>
        </a:spcBef>
        <a:defRPr sz="1100">
          <a:solidFill>
            <a:srgbClr val="666666"/>
          </a:solidFill>
          <a:latin typeface="Arial"/>
          <a:ea typeface="Arial"/>
          <a:cs typeface="Arial"/>
          <a:sym typeface="Arial"/>
        </a:defRPr>
      </a:lvl3pPr>
      <a:lvl4pPr marL="935235" indent="-163710">
        <a:spcBef>
          <a:spcPts val="400"/>
        </a:spcBef>
        <a:buSzPct val="36000"/>
        <a:buBlip>
          <a:blip r:embed="rId9"/>
        </a:buBlip>
        <a:defRPr sz="1100">
          <a:solidFill>
            <a:srgbClr val="666666"/>
          </a:solidFill>
          <a:latin typeface="Arial"/>
          <a:ea typeface="Arial"/>
          <a:cs typeface="Arial"/>
          <a:sym typeface="Arial"/>
        </a:defRPr>
      </a:lvl4pPr>
      <a:lvl5pPr marL="1097756" indent="-78581">
        <a:spcBef>
          <a:spcPts val="400"/>
        </a:spcBef>
        <a:buSzPct val="100000"/>
        <a:buChar char="-"/>
        <a:defRPr sz="1100">
          <a:solidFill>
            <a:srgbClr val="666666"/>
          </a:solidFill>
          <a:latin typeface="Arial"/>
          <a:ea typeface="Arial"/>
          <a:cs typeface="Arial"/>
          <a:sym typeface="Arial"/>
        </a:defRPr>
      </a:lvl5pPr>
      <a:lvl6pPr marL="2411729" indent="-125729">
        <a:spcBef>
          <a:spcPts val="400"/>
        </a:spcBef>
        <a:buSzPct val="100000"/>
        <a:buChar char="•"/>
        <a:defRPr sz="1100">
          <a:solidFill>
            <a:srgbClr val="666666"/>
          </a:solidFill>
          <a:latin typeface="Arial"/>
          <a:ea typeface="Arial"/>
          <a:cs typeface="Arial"/>
          <a:sym typeface="Arial"/>
        </a:defRPr>
      </a:lvl6pPr>
      <a:lvl7pPr marL="2868929" indent="-125729">
        <a:spcBef>
          <a:spcPts val="400"/>
        </a:spcBef>
        <a:buSzPct val="100000"/>
        <a:buChar char="•"/>
        <a:defRPr sz="1100">
          <a:solidFill>
            <a:srgbClr val="666666"/>
          </a:solidFill>
          <a:latin typeface="Arial"/>
          <a:ea typeface="Arial"/>
          <a:cs typeface="Arial"/>
          <a:sym typeface="Arial"/>
        </a:defRPr>
      </a:lvl7pPr>
      <a:lvl8pPr marL="3326129" indent="-125729">
        <a:spcBef>
          <a:spcPts val="400"/>
        </a:spcBef>
        <a:buSzPct val="100000"/>
        <a:buChar char="•"/>
        <a:defRPr sz="1100">
          <a:solidFill>
            <a:srgbClr val="666666"/>
          </a:solidFill>
          <a:latin typeface="Arial"/>
          <a:ea typeface="Arial"/>
          <a:cs typeface="Arial"/>
          <a:sym typeface="Arial"/>
        </a:defRPr>
      </a:lvl8pPr>
      <a:lvl9pPr marL="3783329" indent="-125729">
        <a:spcBef>
          <a:spcPts val="400"/>
        </a:spcBef>
        <a:buSzPct val="100000"/>
        <a:buChar char="•"/>
        <a:defRPr sz="1100">
          <a:solidFill>
            <a:srgbClr val="666666"/>
          </a:solidFill>
          <a:latin typeface="Arial"/>
          <a:ea typeface="Arial"/>
          <a:cs typeface="Arial"/>
          <a:sym typeface="Arial"/>
        </a:defRPr>
      </a:lvl9pPr>
    </p:bodyStyle>
    <p:otherStyle>
      <a:lvl1pPr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Montage_shrek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5375874" y="370699"/>
            <a:ext cx="6810261" cy="121405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800" cap="all" dirty="0">
                <a:solidFill>
                  <a:srgbClr val="666666"/>
                </a:solidFill>
              </a:rPr>
              <a:t/>
            </a:r>
            <a:br>
              <a:rPr sz="3800" cap="all" dirty="0">
                <a:solidFill>
                  <a:srgbClr val="666666"/>
                </a:solidFill>
              </a:rPr>
            </a:br>
            <a:endParaRPr sz="3800" cap="all" dirty="0">
              <a:solidFill>
                <a:srgbClr val="666666"/>
              </a:solidFill>
            </a:endParaRPr>
          </a:p>
        </p:txBody>
      </p:sp>
      <p:sp>
        <p:nvSpPr>
          <p:cNvPr id="40" name="Shape 40"/>
          <p:cNvSpPr/>
          <p:nvPr/>
        </p:nvSpPr>
        <p:spPr>
          <a:xfrm>
            <a:off x="8826658" y="4730456"/>
            <a:ext cx="307235" cy="256029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ZoneTexte 1"/>
          <p:cNvSpPr txBox="1"/>
          <p:nvPr/>
        </p:nvSpPr>
        <p:spPr>
          <a:xfrm>
            <a:off x="4800600" y="1348367"/>
            <a:ext cx="8204199" cy="78257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algn="ctr" rtl="0" latinLnBrk="1" hangingPunct="0"/>
            <a:r>
              <a:rPr lang="en-GB" sz="4000" b="1" dirty="0">
                <a:solidFill>
                  <a:srgbClr val="000000"/>
                </a:solidFill>
              </a:rPr>
              <a:t>Turbulent velocity </a:t>
            </a:r>
            <a:endParaRPr lang="en-GB" sz="4000" b="1" dirty="0" smtClean="0">
              <a:solidFill>
                <a:srgbClr val="000000"/>
              </a:solidFill>
            </a:endParaRPr>
          </a:p>
          <a:p>
            <a:pPr algn="ctr" rtl="0" latinLnBrk="1" hangingPunct="0"/>
            <a:r>
              <a:rPr lang="en-GB" sz="4000" b="1" dirty="0" smtClean="0">
                <a:solidFill>
                  <a:srgbClr val="000000"/>
                </a:solidFill>
              </a:rPr>
              <a:t>measurements </a:t>
            </a:r>
            <a:r>
              <a:rPr lang="en-GB" sz="4000" b="1" dirty="0">
                <a:solidFill>
                  <a:srgbClr val="000000"/>
                </a:solidFill>
              </a:rPr>
              <a:t>in high </a:t>
            </a:r>
            <a:endParaRPr lang="en-GB" sz="4000" b="1" dirty="0" smtClean="0">
              <a:solidFill>
                <a:srgbClr val="000000"/>
              </a:solidFill>
            </a:endParaRPr>
          </a:p>
          <a:p>
            <a:pPr algn="ctr" rtl="0" latinLnBrk="1" hangingPunct="0"/>
            <a:r>
              <a:rPr lang="en-GB" sz="4000" b="1" dirty="0" smtClean="0">
                <a:solidFill>
                  <a:srgbClr val="000000"/>
                </a:solidFill>
              </a:rPr>
              <a:t>Reynolds </a:t>
            </a:r>
            <a:r>
              <a:rPr lang="en-GB" sz="4000" b="1" dirty="0">
                <a:solidFill>
                  <a:srgbClr val="000000"/>
                </a:solidFill>
              </a:rPr>
              <a:t>cryogenic </a:t>
            </a:r>
            <a:endParaRPr lang="en-GB" sz="4000" b="1" dirty="0" smtClean="0">
              <a:solidFill>
                <a:srgbClr val="000000"/>
              </a:solidFill>
            </a:endParaRPr>
          </a:p>
          <a:p>
            <a:pPr algn="ctr" rtl="0" latinLnBrk="1" hangingPunct="0"/>
            <a:r>
              <a:rPr lang="en-GB" sz="4000" b="1" dirty="0" smtClean="0">
                <a:solidFill>
                  <a:srgbClr val="000000"/>
                </a:solidFill>
              </a:rPr>
              <a:t>helium </a:t>
            </a:r>
            <a:r>
              <a:rPr lang="en-GB" sz="4000" b="1" dirty="0">
                <a:solidFill>
                  <a:srgbClr val="000000"/>
                </a:solidFill>
              </a:rPr>
              <a:t>facilities at SBT </a:t>
            </a:r>
            <a:endParaRPr lang="fr-FR" sz="4000" b="1" dirty="0">
              <a:solidFill>
                <a:srgbClr val="000000"/>
              </a:solidFill>
            </a:endParaRPr>
          </a:p>
          <a:p>
            <a:pPr algn="ctr" rtl="0" latinLnBrk="1" hangingPunct="0"/>
            <a:endParaRPr lang="en-GB" sz="4000" b="1" dirty="0" smtClean="0">
              <a:solidFill>
                <a:srgbClr val="000000"/>
              </a:solidFill>
            </a:endParaRPr>
          </a:p>
          <a:p>
            <a:pPr algn="ctr" rtl="0" latinLnBrk="1" hangingPunct="0"/>
            <a:endParaRPr lang="fr-FR" sz="4000" b="1" dirty="0">
              <a:solidFill>
                <a:srgbClr val="000000"/>
              </a:solidFill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S. </a:t>
            </a:r>
            <a:r>
              <a:rPr lang="en-US" sz="2800" dirty="0">
                <a:solidFill>
                  <a:srgbClr val="000000"/>
                </a:solidFill>
              </a:rPr>
              <a:t>Kharche</a:t>
            </a:r>
            <a:r>
              <a:rPr lang="en-US" sz="2800" baseline="30000" dirty="0">
                <a:solidFill>
                  <a:srgbClr val="000000"/>
                </a:solidFill>
              </a:rPr>
              <a:t>1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smtClean="0">
                <a:solidFill>
                  <a:srgbClr val="000000"/>
                </a:solidFill>
              </a:rPr>
              <a:t>J.P. </a:t>
            </a:r>
            <a:r>
              <a:rPr lang="en-US" sz="2800" dirty="0">
                <a:solidFill>
                  <a:srgbClr val="000000"/>
                </a:solidFill>
              </a:rPr>
              <a:t>Moro</a:t>
            </a:r>
            <a:r>
              <a:rPr lang="en-US" sz="2800" baseline="300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smtClean="0">
                <a:solidFill>
                  <a:srgbClr val="000000"/>
                </a:solidFill>
              </a:rPr>
              <a:t>C. </a:t>
            </a:r>
            <a:r>
              <a:rPr lang="en-US" sz="2800" dirty="0">
                <a:solidFill>
                  <a:srgbClr val="000000"/>
                </a:solidFill>
              </a:rPr>
              <a:t>Baudet</a:t>
            </a:r>
            <a:r>
              <a:rPr lang="en-US" sz="2800" baseline="30000" dirty="0">
                <a:solidFill>
                  <a:srgbClr val="000000"/>
                </a:solidFill>
              </a:rPr>
              <a:t>3</a:t>
            </a:r>
            <a:r>
              <a:rPr lang="en-US" sz="2800" dirty="0">
                <a:solidFill>
                  <a:srgbClr val="000000"/>
                </a:solidFill>
              </a:rPr>
              <a:t>,</a:t>
            </a:r>
            <a:r>
              <a:rPr lang="en-US" sz="2800" baseline="300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B. </a:t>
            </a:r>
            <a:r>
              <a:rPr lang="en-US" sz="2800" dirty="0">
                <a:solidFill>
                  <a:srgbClr val="000000"/>
                </a:solidFill>
              </a:rPr>
              <a:t>Rousset</a:t>
            </a:r>
            <a:r>
              <a:rPr lang="en-US" sz="2800" baseline="30000" dirty="0">
                <a:solidFill>
                  <a:srgbClr val="000000"/>
                </a:solidFill>
              </a:rPr>
              <a:t>1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smtClean="0">
                <a:solidFill>
                  <a:srgbClr val="000000"/>
                </a:solidFill>
              </a:rPr>
              <a:t>A. Fuchs</a:t>
            </a:r>
            <a:r>
              <a:rPr lang="en-US" sz="2800" baseline="30000" dirty="0" smtClean="0">
                <a:solidFill>
                  <a:srgbClr val="000000"/>
                </a:solidFill>
              </a:rPr>
              <a:t>4</a:t>
            </a:r>
            <a:r>
              <a:rPr lang="en-US" sz="2800" dirty="0" smtClean="0">
                <a:solidFill>
                  <a:srgbClr val="000000"/>
                </a:solidFill>
              </a:rPr>
              <a:t>, J</a:t>
            </a:r>
            <a:r>
              <a:rPr lang="en-US" sz="2800" dirty="0">
                <a:solidFill>
                  <a:srgbClr val="000000"/>
                </a:solidFill>
              </a:rPr>
              <a:t>. Peinke</a:t>
            </a:r>
            <a:r>
              <a:rPr lang="en-US" sz="2800" baseline="30000" dirty="0">
                <a:solidFill>
                  <a:srgbClr val="000000"/>
                </a:solidFill>
              </a:rPr>
              <a:t>4</a:t>
            </a:r>
            <a:r>
              <a:rPr lang="en-US" sz="2800" dirty="0">
                <a:solidFill>
                  <a:srgbClr val="000000"/>
                </a:solidFill>
              </a:rPr>
              <a:t> and </a:t>
            </a:r>
            <a:r>
              <a:rPr lang="en-US" sz="2800" u="sng" dirty="0" smtClean="0">
                <a:solidFill>
                  <a:srgbClr val="000000"/>
                </a:solidFill>
              </a:rPr>
              <a:t>A. </a:t>
            </a:r>
            <a:r>
              <a:rPr lang="en-US" sz="2800" u="sng" dirty="0">
                <a:solidFill>
                  <a:srgbClr val="000000"/>
                </a:solidFill>
              </a:rPr>
              <a:t>Girard</a:t>
            </a:r>
            <a:r>
              <a:rPr lang="en-US" sz="2800" u="sng" baseline="30000" dirty="0">
                <a:solidFill>
                  <a:srgbClr val="000000"/>
                </a:solidFill>
              </a:rPr>
              <a:t>1</a:t>
            </a:r>
            <a:endParaRPr lang="fr-FR" sz="2800" u="sng" dirty="0">
              <a:solidFill>
                <a:srgbClr val="000000"/>
              </a:solidFill>
            </a:endParaRPr>
          </a:p>
          <a:p>
            <a:endParaRPr lang="en-GB" sz="3200" b="1" dirty="0" smtClean="0">
              <a:solidFill>
                <a:srgbClr val="000000"/>
              </a:solidFill>
            </a:endParaRPr>
          </a:p>
          <a:p>
            <a:endParaRPr lang="en-GB" sz="3200" b="1" dirty="0" smtClean="0">
              <a:solidFill>
                <a:srgbClr val="000000"/>
              </a:solidFill>
            </a:endParaRPr>
          </a:p>
          <a:p>
            <a:r>
              <a:rPr lang="en-GB" sz="2800" b="1" baseline="30000" dirty="0" smtClean="0">
                <a:solidFill>
                  <a:srgbClr val="000000"/>
                </a:solidFill>
              </a:rPr>
              <a:t>1</a:t>
            </a:r>
            <a:r>
              <a:rPr lang="en-GB" sz="2800" b="1" dirty="0" smtClean="0">
                <a:solidFill>
                  <a:srgbClr val="000000"/>
                </a:solidFill>
              </a:rPr>
              <a:t> </a:t>
            </a:r>
            <a:r>
              <a:rPr lang="en-GB" sz="2800" dirty="0" smtClean="0">
                <a:solidFill>
                  <a:srgbClr val="000000"/>
                </a:solidFill>
              </a:rPr>
              <a:t>SBT, CEA-UGA  Grenoble, France</a:t>
            </a:r>
          </a:p>
          <a:p>
            <a:r>
              <a:rPr lang="en-GB" sz="2800" baseline="30000" dirty="0" smtClean="0">
                <a:solidFill>
                  <a:srgbClr val="000000"/>
                </a:solidFill>
              </a:rPr>
              <a:t>2</a:t>
            </a:r>
            <a:r>
              <a:rPr lang="en-GB" sz="2800" dirty="0" smtClean="0">
                <a:solidFill>
                  <a:srgbClr val="000000"/>
                </a:solidFill>
              </a:rPr>
              <a:t> STMF , CEA Grenoble, France</a:t>
            </a:r>
          </a:p>
          <a:p>
            <a:r>
              <a:rPr lang="en-GB" sz="2800" baseline="30000" dirty="0" smtClean="0">
                <a:solidFill>
                  <a:srgbClr val="000000"/>
                </a:solidFill>
              </a:rPr>
              <a:t>3</a:t>
            </a:r>
            <a:r>
              <a:rPr lang="en-GB" sz="2800" dirty="0" smtClean="0">
                <a:solidFill>
                  <a:srgbClr val="000000"/>
                </a:solidFill>
              </a:rPr>
              <a:t> LEGI UGA Grenoble, France</a:t>
            </a:r>
          </a:p>
          <a:p>
            <a:r>
              <a:rPr lang="en-GB" sz="2800" baseline="30000" dirty="0" smtClean="0">
                <a:solidFill>
                  <a:srgbClr val="000000"/>
                </a:solidFill>
              </a:rPr>
              <a:t>4</a:t>
            </a:r>
            <a:r>
              <a:rPr lang="en-GB" sz="2800" dirty="0" smtClean="0">
                <a:solidFill>
                  <a:srgbClr val="000000"/>
                </a:solidFill>
              </a:rPr>
              <a:t> Oldenburg University, Germany</a:t>
            </a:r>
            <a:endParaRPr lang="fr-FR" sz="2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70212" y="336850"/>
            <a:ext cx="10627779" cy="746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Time constant </a:t>
            </a:r>
            <a:r>
              <a:rPr kumimoji="0" lang="fr-FR" sz="4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measurement</a:t>
            </a:r>
            <a:r>
              <a:rPr kumimoji="0" lang="fr-FR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 (CCA </a:t>
            </a:r>
            <a:r>
              <a:rPr kumimoji="0" lang="fr-FR" sz="4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operation</a:t>
            </a:r>
            <a:r>
              <a:rPr kumimoji="0" lang="fr-FR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)</a:t>
            </a: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424" y="1413164"/>
            <a:ext cx="7174180" cy="48177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89" y="1413164"/>
            <a:ext cx="7174180" cy="48177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76098" y="7203687"/>
            <a:ext cx="11602405" cy="993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As </a:t>
            </a:r>
            <a:r>
              <a:rPr kumimoji="0" lang="fr-FR" sz="2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expected</a:t>
            </a: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, </a:t>
            </a: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the time constant </a:t>
            </a:r>
            <a:r>
              <a:rPr kumimoji="0" lang="fr-FR" sz="2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decreases</a:t>
            </a:r>
            <a:r>
              <a:rPr kumimoji="0" lang="fr-FR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as the</a:t>
            </a: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</a:t>
            </a:r>
            <a:r>
              <a:rPr kumimoji="0" lang="fr-FR" sz="2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velocity</a:t>
            </a: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</a:t>
            </a:r>
            <a:r>
              <a:rPr kumimoji="0" lang="fr-FR" sz="2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increases</a:t>
            </a: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. </a:t>
            </a: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This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dirty="0" err="1">
                <a:solidFill>
                  <a:srgbClr val="000000"/>
                </a:solidFill>
              </a:rPr>
              <a:t>d</a:t>
            </a:r>
            <a:r>
              <a:rPr lang="fr-FR" sz="2800" dirty="0" err="1" smtClean="0">
                <a:solidFill>
                  <a:srgbClr val="000000"/>
                </a:solidFill>
              </a:rPr>
              <a:t>ependence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</a:rPr>
              <a:t>is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</a:rPr>
              <a:t>however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</a:rPr>
              <a:t>different</a:t>
            </a:r>
            <a:r>
              <a:rPr lang="fr-FR" sz="2800" dirty="0" smtClean="0">
                <a:solidFill>
                  <a:srgbClr val="000000"/>
                </a:solidFill>
              </a:rPr>
              <a:t> in normal and in </a:t>
            </a:r>
            <a:r>
              <a:rPr lang="fr-FR" sz="2800" dirty="0" err="1" smtClean="0">
                <a:solidFill>
                  <a:srgbClr val="000000"/>
                </a:solidFill>
              </a:rPr>
              <a:t>superfluid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</a:rPr>
              <a:t>helium</a:t>
            </a:r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9375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07259" y="284934"/>
            <a:ext cx="4065085" cy="746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First Conclusions</a:t>
            </a: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4651" y="1965637"/>
            <a:ext cx="12960149" cy="21010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 err="1" smtClean="0">
                <a:solidFill>
                  <a:srgbClr val="000000"/>
                </a:solidFill>
              </a:rPr>
              <a:t>Wollastone</a:t>
            </a:r>
            <a:r>
              <a:rPr lang="fr-FR" sz="3200" dirty="0" smtClean="0">
                <a:solidFill>
                  <a:srgbClr val="000000"/>
                </a:solidFill>
              </a:rPr>
              <a:t> hot </a:t>
            </a:r>
            <a:r>
              <a:rPr lang="fr-FR" sz="3200" dirty="0" err="1" smtClean="0">
                <a:solidFill>
                  <a:srgbClr val="000000"/>
                </a:solidFill>
              </a:rPr>
              <a:t>wires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smtClean="0">
                <a:solidFill>
                  <a:srgbClr val="000000"/>
                </a:solidFill>
              </a:rPr>
              <a:t>1 µm in </a:t>
            </a:r>
            <a:r>
              <a:rPr lang="fr-FR" sz="3200" dirty="0" err="1" smtClean="0">
                <a:solidFill>
                  <a:srgbClr val="000000"/>
                </a:solidFill>
              </a:rPr>
              <a:t>diameter</a:t>
            </a:r>
            <a:r>
              <a:rPr lang="fr-FR" sz="3200" dirty="0" smtClean="0">
                <a:solidFill>
                  <a:srgbClr val="000000"/>
                </a:solidFill>
              </a:rPr>
              <a:t> are </a:t>
            </a:r>
            <a:r>
              <a:rPr lang="fr-FR" sz="3200" dirty="0" err="1" smtClean="0">
                <a:solidFill>
                  <a:srgbClr val="000000"/>
                </a:solidFill>
              </a:rPr>
              <a:t>reliable</a:t>
            </a:r>
            <a:r>
              <a:rPr lang="fr-FR" sz="3200" dirty="0" smtClean="0">
                <a:solidFill>
                  <a:srgbClr val="000000"/>
                </a:solidFill>
              </a:rPr>
              <a:t> at </a:t>
            </a:r>
            <a:r>
              <a:rPr lang="fr-FR" sz="3200" dirty="0" err="1" smtClean="0">
                <a:solidFill>
                  <a:srgbClr val="000000"/>
                </a:solidFill>
              </a:rPr>
              <a:t>low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err="1" smtClean="0">
                <a:solidFill>
                  <a:srgbClr val="000000"/>
                </a:solidFill>
              </a:rPr>
              <a:t>temperature</a:t>
            </a:r>
            <a:r>
              <a:rPr lang="fr-FR" sz="3200" dirty="0" smtClean="0">
                <a:solidFill>
                  <a:srgbClr val="000000"/>
                </a:solidFill>
              </a:rPr>
              <a:t>,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 smtClean="0">
                <a:solidFill>
                  <a:srgbClr val="000000"/>
                </a:solidFill>
              </a:rPr>
              <a:t>and for </a:t>
            </a:r>
            <a:r>
              <a:rPr lang="fr-FR" sz="3200" dirty="0" err="1" smtClean="0">
                <a:solidFill>
                  <a:srgbClr val="000000"/>
                </a:solidFill>
              </a:rPr>
              <a:t>HeI</a:t>
            </a:r>
            <a:r>
              <a:rPr lang="fr-FR" sz="3200" dirty="0" smtClean="0">
                <a:solidFill>
                  <a:srgbClr val="000000"/>
                </a:solidFill>
              </a:rPr>
              <a:t> show the </a:t>
            </a:r>
            <a:r>
              <a:rPr lang="fr-FR" sz="3200" dirty="0" err="1" smtClean="0">
                <a:solidFill>
                  <a:srgbClr val="000000"/>
                </a:solidFill>
              </a:rPr>
              <a:t>same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err="1" smtClean="0">
                <a:solidFill>
                  <a:srgbClr val="000000"/>
                </a:solidFill>
              </a:rPr>
              <a:t>behavior</a:t>
            </a:r>
            <a:r>
              <a:rPr lang="fr-FR" sz="3200" dirty="0" smtClean="0">
                <a:solidFill>
                  <a:srgbClr val="000000"/>
                </a:solidFill>
              </a:rPr>
              <a:t> as in normal </a:t>
            </a:r>
            <a:r>
              <a:rPr lang="fr-FR" sz="3200" dirty="0" err="1" smtClean="0">
                <a:solidFill>
                  <a:srgbClr val="000000"/>
                </a:solidFill>
              </a:rPr>
              <a:t>fluids</a:t>
            </a:r>
            <a:endParaRPr lang="fr-FR" sz="3200" dirty="0" smtClean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 smtClean="0">
                <a:solidFill>
                  <a:srgbClr val="000000"/>
                </a:solidFill>
              </a:rPr>
              <a:t>(Thermal) Time constant </a:t>
            </a:r>
            <a:r>
              <a:rPr lang="fr-FR" sz="3200" dirty="0" err="1" smtClean="0">
                <a:solidFill>
                  <a:srgbClr val="000000"/>
                </a:solidFill>
              </a:rPr>
              <a:t>provides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err="1" smtClean="0">
                <a:solidFill>
                  <a:srgbClr val="000000"/>
                </a:solidFill>
              </a:rPr>
              <a:t>accurate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err="1" smtClean="0">
                <a:solidFill>
                  <a:srgbClr val="000000"/>
                </a:solidFill>
              </a:rPr>
              <a:t>measurements</a:t>
            </a:r>
            <a:r>
              <a:rPr lang="fr-FR" sz="3200" dirty="0" smtClean="0">
                <a:solidFill>
                  <a:srgbClr val="000000"/>
                </a:solidFill>
              </a:rPr>
              <a:t> up to 8 kHz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4650" y="4527394"/>
            <a:ext cx="12960149" cy="65330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Hot </a:t>
            </a:r>
            <a:r>
              <a:rPr kumimoji="0" lang="fr-FR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wires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</a:t>
            </a:r>
            <a:r>
              <a:rPr kumimoji="0" lang="fr-FR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exhibit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a </a:t>
            </a:r>
            <a:r>
              <a:rPr kumimoji="0" lang="fr-FR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different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</a:t>
            </a:r>
            <a:r>
              <a:rPr kumimoji="0" lang="fr-FR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behavior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in </a:t>
            </a:r>
            <a:r>
              <a:rPr kumimoji="0" lang="fr-FR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HeII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</a:t>
            </a:r>
            <a:endParaRPr kumimoji="0" lang="fr-FR" sz="32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3200" dirty="0" smtClean="0">
              <a:solidFill>
                <a:srgbClr val="000000"/>
              </a:solidFill>
            </a:endParaRPr>
          </a:p>
          <a:p>
            <a:pPr marL="342900" indent="-342900" algn="l" rtl="0" latinLnBrk="1" hangingPunct="0">
              <a:buFont typeface="Arial" panose="020B0604020202020204" pitchFamily="34" charset="0"/>
              <a:buChar char="•"/>
            </a:pPr>
            <a:r>
              <a:rPr lang="fr-FR" sz="3200" dirty="0" err="1">
                <a:solidFill>
                  <a:srgbClr val="000000"/>
                </a:solidFill>
              </a:rPr>
              <a:t>Need</a:t>
            </a:r>
            <a:r>
              <a:rPr lang="fr-FR" sz="3200" dirty="0">
                <a:solidFill>
                  <a:srgbClr val="000000"/>
                </a:solidFill>
              </a:rPr>
              <a:t> for a </a:t>
            </a:r>
            <a:r>
              <a:rPr lang="fr-FR" sz="3200" dirty="0" err="1">
                <a:solidFill>
                  <a:srgbClr val="000000"/>
                </a:solidFill>
              </a:rPr>
              <a:t>higher</a:t>
            </a:r>
            <a:r>
              <a:rPr lang="fr-FR" sz="3200" dirty="0">
                <a:solidFill>
                  <a:srgbClr val="000000"/>
                </a:solidFill>
              </a:rPr>
              <a:t> </a:t>
            </a:r>
            <a:r>
              <a:rPr lang="fr-FR" sz="3200" dirty="0" err="1">
                <a:solidFill>
                  <a:srgbClr val="000000"/>
                </a:solidFill>
              </a:rPr>
              <a:t>current</a:t>
            </a:r>
            <a:r>
              <a:rPr lang="fr-FR" sz="3200" dirty="0">
                <a:solidFill>
                  <a:srgbClr val="000000"/>
                </a:solidFill>
              </a:rPr>
              <a:t> in </a:t>
            </a:r>
            <a:r>
              <a:rPr lang="fr-FR" sz="3200" dirty="0" err="1">
                <a:solidFill>
                  <a:srgbClr val="000000"/>
                </a:solidFill>
              </a:rPr>
              <a:t>HeII</a:t>
            </a:r>
            <a:r>
              <a:rPr lang="fr-FR" sz="3200" dirty="0">
                <a:solidFill>
                  <a:srgbClr val="000000"/>
                </a:solidFill>
              </a:rPr>
              <a:t> </a:t>
            </a:r>
            <a:r>
              <a:rPr lang="fr-FR" sz="3200" dirty="0" smtClean="0">
                <a:solidFill>
                  <a:srgbClr val="000000"/>
                </a:solidFill>
              </a:rPr>
              <a:t>to </a:t>
            </a:r>
            <a:r>
              <a:rPr lang="fr-FR" sz="3200" dirty="0" err="1" smtClean="0">
                <a:solidFill>
                  <a:srgbClr val="000000"/>
                </a:solidFill>
              </a:rPr>
              <a:t>get</a:t>
            </a:r>
            <a:r>
              <a:rPr lang="fr-FR" sz="3200" dirty="0" smtClean="0">
                <a:solidFill>
                  <a:srgbClr val="000000"/>
                </a:solidFill>
              </a:rPr>
              <a:t> the </a:t>
            </a:r>
            <a:r>
              <a:rPr lang="fr-FR" sz="3200" dirty="0" err="1" smtClean="0">
                <a:solidFill>
                  <a:srgbClr val="000000"/>
                </a:solidFill>
              </a:rPr>
              <a:t>same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err="1" smtClean="0">
                <a:solidFill>
                  <a:srgbClr val="000000"/>
                </a:solidFill>
              </a:rPr>
              <a:t>resistance</a:t>
            </a:r>
            <a:endParaRPr lang="fr-FR" sz="3200" dirty="0" smtClean="0">
              <a:solidFill>
                <a:srgbClr val="000000"/>
              </a:solidFill>
            </a:endParaRPr>
          </a:p>
          <a:p>
            <a:pPr marL="342900" indent="-342900" algn="l" rtl="0" latinLnBrk="1" hangingPunct="0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rgbClr val="000000"/>
                </a:solidFill>
              </a:rPr>
              <a:t>Calibration </a:t>
            </a:r>
            <a:r>
              <a:rPr lang="fr-FR" sz="3200" dirty="0" err="1" smtClean="0">
                <a:solidFill>
                  <a:srgbClr val="000000"/>
                </a:solidFill>
              </a:rPr>
              <a:t>curve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err="1" smtClean="0">
                <a:solidFill>
                  <a:srgbClr val="000000"/>
                </a:solidFill>
              </a:rPr>
              <a:t>does</a:t>
            </a:r>
            <a:r>
              <a:rPr lang="fr-FR" sz="3200" dirty="0" smtClean="0">
                <a:solidFill>
                  <a:srgbClr val="000000"/>
                </a:solidFill>
              </a:rPr>
              <a:t> not fit </a:t>
            </a:r>
            <a:r>
              <a:rPr lang="fr-FR" sz="3200" dirty="0" err="1" smtClean="0">
                <a:solidFill>
                  <a:srgbClr val="000000"/>
                </a:solidFill>
              </a:rPr>
              <a:t>King’s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err="1" smtClean="0">
                <a:solidFill>
                  <a:srgbClr val="000000"/>
                </a:solidFill>
              </a:rPr>
              <a:t>law</a:t>
            </a:r>
            <a:r>
              <a:rPr lang="fr-FR" sz="3200" dirty="0" smtClean="0">
                <a:solidFill>
                  <a:srgbClr val="000000"/>
                </a:solidFill>
              </a:rPr>
              <a:t>, but </a:t>
            </a:r>
            <a:r>
              <a:rPr lang="fr-FR" sz="3200" dirty="0" err="1" smtClean="0">
                <a:solidFill>
                  <a:srgbClr val="000000"/>
                </a:solidFill>
              </a:rPr>
              <a:t>is</a:t>
            </a:r>
            <a:r>
              <a:rPr lang="fr-FR" sz="3200" dirty="0" smtClean="0">
                <a:solidFill>
                  <a:srgbClr val="000000"/>
                </a:solidFill>
              </a:rPr>
              <a:t> sensitive to </a:t>
            </a:r>
            <a:r>
              <a:rPr lang="fr-FR" sz="3200" dirty="0" err="1" smtClean="0">
                <a:solidFill>
                  <a:srgbClr val="000000"/>
                </a:solidFill>
              </a:rPr>
              <a:t>velocity</a:t>
            </a:r>
            <a:endParaRPr lang="fr-FR" sz="3200" dirty="0" smtClean="0">
              <a:solidFill>
                <a:srgbClr val="000000"/>
              </a:solidFill>
            </a:endParaRPr>
          </a:p>
          <a:p>
            <a:pPr marL="342900" indent="-342900" algn="l" rtl="0" latinLnBrk="1" hangingPunct="0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rgbClr val="000000"/>
                </a:solidFill>
              </a:rPr>
              <a:t>Time constant </a:t>
            </a:r>
            <a:r>
              <a:rPr lang="fr-FR" sz="3200" dirty="0" err="1" smtClean="0">
                <a:solidFill>
                  <a:srgbClr val="000000"/>
                </a:solidFill>
              </a:rPr>
              <a:t>dependence</a:t>
            </a:r>
            <a:r>
              <a:rPr lang="fr-FR" sz="3200" dirty="0" smtClean="0">
                <a:solidFill>
                  <a:srgbClr val="000000"/>
                </a:solidFill>
              </a:rPr>
              <a:t> on </a:t>
            </a:r>
            <a:r>
              <a:rPr lang="fr-FR" sz="3200" dirty="0" err="1" smtClean="0">
                <a:solidFill>
                  <a:srgbClr val="000000"/>
                </a:solidFill>
              </a:rPr>
              <a:t>velocity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err="1" smtClean="0">
                <a:solidFill>
                  <a:srgbClr val="000000"/>
                </a:solidFill>
              </a:rPr>
              <a:t>is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err="1" smtClean="0">
                <a:solidFill>
                  <a:srgbClr val="000000"/>
                </a:solidFill>
              </a:rPr>
              <a:t>different</a:t>
            </a:r>
            <a:r>
              <a:rPr lang="fr-FR" sz="3200" dirty="0" smtClean="0">
                <a:solidFill>
                  <a:srgbClr val="000000"/>
                </a:solidFill>
              </a:rPr>
              <a:t> in </a:t>
            </a:r>
            <a:r>
              <a:rPr lang="fr-FR" sz="3200" dirty="0" err="1" smtClean="0">
                <a:solidFill>
                  <a:srgbClr val="000000"/>
                </a:solidFill>
              </a:rPr>
              <a:t>HeII</a:t>
            </a:r>
            <a:endParaRPr lang="fr-FR" sz="3200" dirty="0">
              <a:solidFill>
                <a:srgbClr val="000000"/>
              </a:solidFill>
            </a:endParaRPr>
          </a:p>
          <a:p>
            <a:pPr algn="l" rtl="0" latinLnBrk="1" hangingPunct="0"/>
            <a:r>
              <a:rPr lang="fr-FR" sz="3200" dirty="0">
                <a:solidFill>
                  <a:srgbClr val="000000"/>
                </a:solidFill>
              </a:rPr>
              <a:t> </a:t>
            </a:r>
            <a:r>
              <a:rPr lang="fr-FR" sz="3200" dirty="0" smtClean="0">
                <a:solidFill>
                  <a:srgbClr val="000000"/>
                </a:solidFill>
              </a:rPr>
              <a:t>     </a:t>
            </a:r>
            <a:r>
              <a:rPr lang="fr-FR" sz="3200" dirty="0" err="1" smtClean="0">
                <a:solidFill>
                  <a:srgbClr val="000000"/>
                </a:solidFill>
              </a:rPr>
              <a:t>Heat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err="1" smtClean="0">
                <a:solidFill>
                  <a:srgbClr val="000000"/>
                </a:solidFill>
              </a:rPr>
              <a:t>transfer</a:t>
            </a:r>
            <a:r>
              <a:rPr lang="fr-FR" sz="3200" dirty="0" smtClean="0">
                <a:solidFill>
                  <a:srgbClr val="000000"/>
                </a:solidFill>
              </a:rPr>
              <a:t>  in He II </a:t>
            </a:r>
            <a:r>
              <a:rPr lang="fr-FR" sz="3200" dirty="0" err="1" smtClean="0">
                <a:solidFill>
                  <a:srgbClr val="000000"/>
                </a:solidFill>
              </a:rPr>
              <a:t>is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err="1" smtClean="0">
                <a:solidFill>
                  <a:srgbClr val="000000"/>
                </a:solidFill>
              </a:rPr>
              <a:t>totally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err="1" smtClean="0">
                <a:solidFill>
                  <a:srgbClr val="000000"/>
                </a:solidFill>
              </a:rPr>
              <a:t>different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err="1" smtClean="0">
                <a:solidFill>
                  <a:srgbClr val="000000"/>
                </a:solidFill>
              </a:rPr>
              <a:t>from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err="1" smtClean="0">
                <a:solidFill>
                  <a:srgbClr val="000000"/>
                </a:solidFill>
              </a:rPr>
              <a:t>what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err="1" smtClean="0">
                <a:solidFill>
                  <a:srgbClr val="000000"/>
                </a:solidFill>
              </a:rPr>
              <a:t>happens</a:t>
            </a:r>
            <a:r>
              <a:rPr lang="fr-FR" sz="3200" dirty="0" smtClean="0">
                <a:solidFill>
                  <a:srgbClr val="000000"/>
                </a:solidFill>
              </a:rPr>
              <a:t> in </a:t>
            </a:r>
            <a:r>
              <a:rPr lang="fr-FR" sz="3200" dirty="0" err="1" smtClean="0">
                <a:solidFill>
                  <a:srgbClr val="000000"/>
                </a:solidFill>
              </a:rPr>
              <a:t>HeI</a:t>
            </a:r>
            <a:endParaRPr lang="fr-FR" sz="3200" dirty="0" smtClean="0">
              <a:solidFill>
                <a:srgbClr val="000000"/>
              </a:solidFill>
            </a:endParaRPr>
          </a:p>
          <a:p>
            <a:pPr algn="l" rtl="0" latinLnBrk="1" hangingPunct="0"/>
            <a:r>
              <a:rPr lang="fr-FR" sz="3200" dirty="0" smtClean="0">
                <a:solidFill>
                  <a:srgbClr val="000000"/>
                </a:solidFill>
              </a:rPr>
              <a:t>      </a:t>
            </a:r>
          </a:p>
          <a:p>
            <a:pPr algn="l" rtl="0" latinLnBrk="1" hangingPunct="0"/>
            <a:r>
              <a:rPr lang="fr-FR" sz="3200" dirty="0">
                <a:solidFill>
                  <a:srgbClr val="000000"/>
                </a:solidFill>
              </a:rPr>
              <a:t> </a:t>
            </a:r>
            <a:r>
              <a:rPr lang="fr-FR" sz="3200" dirty="0" smtClean="0">
                <a:solidFill>
                  <a:srgbClr val="000000"/>
                </a:solidFill>
              </a:rPr>
              <a:t>The </a:t>
            </a:r>
            <a:r>
              <a:rPr lang="fr-FR" sz="3200" dirty="0" err="1" smtClean="0">
                <a:solidFill>
                  <a:srgbClr val="000000"/>
                </a:solidFill>
              </a:rPr>
              <a:t>operation</a:t>
            </a:r>
            <a:r>
              <a:rPr lang="fr-FR" sz="3200" dirty="0" smtClean="0">
                <a:solidFill>
                  <a:srgbClr val="000000"/>
                </a:solidFill>
              </a:rPr>
              <a:t> of hot </a:t>
            </a:r>
            <a:r>
              <a:rPr lang="fr-FR" sz="3200" dirty="0" err="1" smtClean="0">
                <a:solidFill>
                  <a:srgbClr val="000000"/>
                </a:solidFill>
              </a:rPr>
              <a:t>wires</a:t>
            </a:r>
            <a:r>
              <a:rPr lang="fr-FR" sz="3200" dirty="0" smtClean="0">
                <a:solidFill>
                  <a:srgbClr val="000000"/>
                </a:solidFill>
              </a:rPr>
              <a:t> in </a:t>
            </a:r>
            <a:r>
              <a:rPr lang="fr-FR" sz="3200" dirty="0" err="1" smtClean="0">
                <a:solidFill>
                  <a:srgbClr val="000000"/>
                </a:solidFill>
              </a:rPr>
              <a:t>HeII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err="1" smtClean="0">
                <a:solidFill>
                  <a:srgbClr val="000000"/>
                </a:solidFill>
              </a:rPr>
              <a:t>need</a:t>
            </a:r>
            <a:r>
              <a:rPr lang="fr-FR" sz="3200" dirty="0" smtClean="0">
                <a:solidFill>
                  <a:srgbClr val="000000"/>
                </a:solidFill>
              </a:rPr>
              <a:t> to </a:t>
            </a:r>
            <a:r>
              <a:rPr lang="fr-FR" sz="3200" dirty="0" err="1" smtClean="0">
                <a:solidFill>
                  <a:srgbClr val="000000"/>
                </a:solidFill>
              </a:rPr>
              <a:t>be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err="1" smtClean="0">
                <a:solidFill>
                  <a:srgbClr val="000000"/>
                </a:solidFill>
              </a:rPr>
              <a:t>studied</a:t>
            </a:r>
            <a:r>
              <a:rPr lang="fr-FR" sz="3200" dirty="0" smtClean="0">
                <a:solidFill>
                  <a:srgbClr val="000000"/>
                </a:solidFill>
              </a:rPr>
              <a:t> and </a:t>
            </a:r>
            <a:r>
              <a:rPr lang="fr-FR" sz="3200" dirty="0" err="1" smtClean="0">
                <a:solidFill>
                  <a:srgbClr val="000000"/>
                </a:solidFill>
              </a:rPr>
              <a:t>clarified</a:t>
            </a:r>
            <a:endParaRPr lang="fr-FR" sz="3200" dirty="0">
              <a:solidFill>
                <a:srgbClr val="000000"/>
              </a:solidFill>
            </a:endParaRP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sz="32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666666"/>
              </a:solidFill>
              <a:effectLst/>
              <a:uFillTx/>
              <a:sym typeface="Arial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 dirty="0" smtClean="0">
              <a:ln>
                <a:noFill/>
              </a:ln>
              <a:solidFill>
                <a:srgbClr val="66666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/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 dirty="0" smtClean="0">
              <a:ln>
                <a:noFill/>
              </a:ln>
              <a:solidFill>
                <a:srgbClr val="66666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66666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02184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78459" y="279936"/>
            <a:ext cx="6633096" cy="746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Examples</a:t>
            </a:r>
            <a:r>
              <a:rPr kumimoji="0" lang="fr-FR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kumimoji="0" lang="fr-FR" sz="4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velocity</a:t>
            </a:r>
            <a:r>
              <a:rPr kumimoji="0" lang="fr-FR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fr-FR" sz="4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spectra</a:t>
            </a: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31" y="1459890"/>
            <a:ext cx="7528952" cy="40283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31" y="5206604"/>
            <a:ext cx="7359805" cy="494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04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10600090" y="9309999"/>
            <a:ext cx="159532" cy="211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 b="0"/>
            </a:pPr>
            <a:fld id="{86CB4B4D-7CA3-9044-876B-883B54F8677D}" type="slidenum">
              <a:rPr sz="1000" b="1"/>
              <a:t>13</a:t>
            </a:fld>
            <a:endParaRPr sz="1000" b="1"/>
          </a:p>
        </p:txBody>
      </p:sp>
      <p:sp>
        <p:nvSpPr>
          <p:cNvPr id="5" name="Shape 46"/>
          <p:cNvSpPr/>
          <p:nvPr/>
        </p:nvSpPr>
        <p:spPr>
          <a:xfrm>
            <a:off x="1086761" y="233899"/>
            <a:ext cx="11293406" cy="848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800" b="1">
                <a:solidFill>
                  <a:srgbClr val="808080"/>
                </a:solidFill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3800" b="1" dirty="0" smtClean="0">
                <a:solidFill>
                  <a:srgbClr val="000000"/>
                </a:solidFill>
              </a:rPr>
              <a:t>The </a:t>
            </a:r>
            <a:r>
              <a:rPr lang="en-US" sz="3800" b="1" dirty="0" err="1" smtClean="0">
                <a:solidFill>
                  <a:srgbClr val="000000"/>
                </a:solidFill>
              </a:rPr>
              <a:t>HeJet</a:t>
            </a:r>
            <a:r>
              <a:rPr lang="en-US" sz="3800" b="1" dirty="0" smtClean="0">
                <a:solidFill>
                  <a:srgbClr val="000000"/>
                </a:solidFill>
              </a:rPr>
              <a:t>/</a:t>
            </a:r>
            <a:r>
              <a:rPr lang="en-US" sz="3800" b="1" dirty="0" err="1" smtClean="0">
                <a:solidFill>
                  <a:srgbClr val="000000"/>
                </a:solidFill>
              </a:rPr>
              <a:t>HeCal</a:t>
            </a:r>
            <a:r>
              <a:rPr lang="en-US" sz="3800" b="1" dirty="0" smtClean="0">
                <a:solidFill>
                  <a:srgbClr val="000000"/>
                </a:solidFill>
              </a:rPr>
              <a:t> experiment</a:t>
            </a:r>
            <a:endParaRPr lang="en-US" sz="3800" b="1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0" t="6105" r="15730"/>
          <a:stretch/>
        </p:blipFill>
        <p:spPr bwMode="auto">
          <a:xfrm>
            <a:off x="1689071" y="3563490"/>
            <a:ext cx="3192974" cy="544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45" y="5251415"/>
            <a:ext cx="2119230" cy="375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8913" y="1463190"/>
            <a:ext cx="12825887" cy="21010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Hejet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(</a:t>
            </a:r>
            <a:r>
              <a:rPr kumimoji="0" lang="fr-FR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bottom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</a:t>
            </a:r>
            <a:r>
              <a:rPr kumimoji="0" lang="fr-FR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left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) </a:t>
            </a:r>
            <a:r>
              <a:rPr kumimoji="0" lang="fr-FR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is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a </a:t>
            </a:r>
            <a:r>
              <a:rPr kumimoji="0" lang="fr-FR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smaller</a:t>
            </a:r>
            <a:r>
              <a:rPr kumimoji="0" lang="fr-FR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size </a:t>
            </a:r>
            <a:r>
              <a:rPr kumimoji="0" lang="fr-FR" sz="32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experiment</a:t>
            </a:r>
            <a:r>
              <a:rPr kumimoji="0" lang="fr-FR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</a:t>
            </a:r>
            <a:r>
              <a:rPr kumimoji="0" lang="fr-FR" sz="32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dedicated</a:t>
            </a:r>
            <a:r>
              <a:rPr kumimoji="0" lang="fr-FR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</a:t>
            </a:r>
            <a:r>
              <a:rPr kumimoji="0" lang="fr-FR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to </a:t>
            </a:r>
            <a:r>
              <a:rPr kumimoji="0" lang="fr-FR" sz="32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sensor</a:t>
            </a:r>
            <a:r>
              <a:rPr kumimoji="0" lang="fr-FR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</a:t>
            </a:r>
            <a:endParaRPr kumimoji="0" lang="fr-FR" sz="32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development</a:t>
            </a:r>
            <a:r>
              <a:rPr kumimoji="0" lang="fr-FR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</a:t>
            </a:r>
            <a:r>
              <a:rPr kumimoji="0" lang="fr-FR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and test.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baseline="0" dirty="0" err="1" smtClean="0">
                <a:solidFill>
                  <a:srgbClr val="000000"/>
                </a:solidFill>
              </a:rPr>
              <a:t>HeCal</a:t>
            </a:r>
            <a:r>
              <a:rPr lang="fr-FR" sz="3200" baseline="0" dirty="0" smtClean="0">
                <a:solidFill>
                  <a:srgbClr val="000000"/>
                </a:solidFill>
              </a:rPr>
              <a:t> (</a:t>
            </a:r>
            <a:r>
              <a:rPr lang="fr-FR" sz="3200" baseline="0" dirty="0" err="1" smtClean="0">
                <a:solidFill>
                  <a:srgbClr val="000000"/>
                </a:solidFill>
              </a:rPr>
              <a:t>bottom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smtClean="0">
                <a:solidFill>
                  <a:srgbClr val="000000"/>
                </a:solidFill>
              </a:rPr>
              <a:t>right) </a:t>
            </a:r>
            <a:r>
              <a:rPr lang="fr-FR" sz="3200" baseline="0" dirty="0" err="1" smtClean="0">
                <a:solidFill>
                  <a:srgbClr val="000000"/>
                </a:solidFill>
              </a:rPr>
              <a:t>is</a:t>
            </a:r>
            <a:r>
              <a:rPr lang="fr-FR" sz="3200" baseline="0" dirty="0" smtClean="0">
                <a:solidFill>
                  <a:srgbClr val="000000"/>
                </a:solidFill>
              </a:rPr>
              <a:t> </a:t>
            </a:r>
            <a:r>
              <a:rPr lang="fr-FR" sz="3200" baseline="0" dirty="0" err="1" smtClean="0">
                <a:solidFill>
                  <a:srgbClr val="000000"/>
                </a:solidFill>
              </a:rPr>
              <a:t>based</a:t>
            </a:r>
            <a:r>
              <a:rPr lang="fr-FR" sz="3200" baseline="0" dirty="0" smtClean="0">
                <a:solidFill>
                  <a:srgbClr val="000000"/>
                </a:solidFill>
              </a:rPr>
              <a:t> on </a:t>
            </a:r>
            <a:r>
              <a:rPr lang="fr-FR" sz="3200" baseline="0" dirty="0" err="1" smtClean="0">
                <a:solidFill>
                  <a:srgbClr val="000000"/>
                </a:solidFill>
              </a:rPr>
              <a:t>Hejet</a:t>
            </a:r>
            <a:r>
              <a:rPr lang="fr-FR" sz="3200" baseline="0" dirty="0" smtClean="0">
                <a:solidFill>
                  <a:srgbClr val="000000"/>
                </a:solidFill>
              </a:rPr>
              <a:t> and </a:t>
            </a:r>
            <a:r>
              <a:rPr lang="fr-FR" sz="3200" baseline="0" dirty="0" err="1" smtClean="0">
                <a:solidFill>
                  <a:srgbClr val="000000"/>
                </a:solidFill>
              </a:rPr>
              <a:t>is</a:t>
            </a:r>
            <a:r>
              <a:rPr lang="fr-FR" sz="3200" baseline="0" dirty="0" smtClean="0">
                <a:solidFill>
                  <a:srgbClr val="000000"/>
                </a:solidFill>
              </a:rPr>
              <a:t> </a:t>
            </a:r>
            <a:r>
              <a:rPr lang="fr-FR" sz="3200" baseline="0" dirty="0" err="1" smtClean="0">
                <a:solidFill>
                  <a:srgbClr val="000000"/>
                </a:solidFill>
              </a:rPr>
              <a:t>dedicated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smtClean="0">
                <a:solidFill>
                  <a:srgbClr val="000000"/>
                </a:solidFill>
              </a:rPr>
              <a:t>to </a:t>
            </a:r>
            <a:r>
              <a:rPr lang="fr-FR" sz="3200" dirty="0" smtClean="0">
                <a:solidFill>
                  <a:srgbClr val="000000"/>
                </a:solidFill>
              </a:rPr>
              <a:t>the </a:t>
            </a:r>
            <a:endParaRPr lang="fr-FR" sz="3200" dirty="0" smtClean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 smtClean="0">
                <a:solidFill>
                  <a:srgbClr val="000000"/>
                </a:solidFill>
              </a:rPr>
              <a:t>calibration </a:t>
            </a:r>
            <a:r>
              <a:rPr lang="fr-FR" sz="3200" dirty="0" smtClean="0">
                <a:solidFill>
                  <a:srgbClr val="000000"/>
                </a:solidFill>
              </a:rPr>
              <a:t>of </a:t>
            </a:r>
            <a:r>
              <a:rPr lang="fr-FR" sz="3200" dirty="0" err="1" smtClean="0">
                <a:solidFill>
                  <a:srgbClr val="000000"/>
                </a:solidFill>
              </a:rPr>
              <a:t>HWs</a:t>
            </a:r>
            <a:r>
              <a:rPr lang="fr-FR" sz="3200" dirty="0" smtClean="0">
                <a:solidFill>
                  <a:srgbClr val="000000"/>
                </a:solidFill>
              </a:rPr>
              <a:t>.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604" y="3563490"/>
            <a:ext cx="2413252" cy="566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821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10600090" y="9309999"/>
            <a:ext cx="159532" cy="211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 b="0"/>
            </a:pPr>
            <a:fld id="{86CB4B4D-7CA3-9044-876B-883B54F8677D}" type="slidenum">
              <a:rPr sz="1000" b="1"/>
              <a:t>14</a:t>
            </a:fld>
            <a:endParaRPr sz="1000" b="1"/>
          </a:p>
        </p:txBody>
      </p:sp>
      <p:sp>
        <p:nvSpPr>
          <p:cNvPr id="5" name="Shape 46"/>
          <p:cNvSpPr/>
          <p:nvPr/>
        </p:nvSpPr>
        <p:spPr>
          <a:xfrm>
            <a:off x="860777" y="313666"/>
            <a:ext cx="11293406" cy="848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800" b="1">
                <a:solidFill>
                  <a:srgbClr val="808080"/>
                </a:solidFill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4400" dirty="0" smtClean="0">
                <a:solidFill>
                  <a:srgbClr val="000000"/>
                </a:solidFill>
              </a:rPr>
              <a:t>Further developments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0722" y="1655945"/>
            <a:ext cx="1280407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 smtClean="0">
                <a:solidFill>
                  <a:srgbClr val="000000"/>
                </a:solidFill>
              </a:rPr>
              <a:t>Wollastone</a:t>
            </a:r>
            <a:r>
              <a:rPr lang="en-GB" sz="3200" dirty="0" smtClean="0">
                <a:solidFill>
                  <a:srgbClr val="000000"/>
                </a:solidFill>
              </a:rPr>
              <a:t> hot wires work at cryogenic temperature and are reliable; </a:t>
            </a:r>
          </a:p>
          <a:p>
            <a:endParaRPr lang="en-GB" sz="3200" dirty="0" smtClean="0">
              <a:solidFill>
                <a:srgbClr val="000000"/>
              </a:solidFill>
            </a:endParaRPr>
          </a:p>
          <a:p>
            <a:r>
              <a:rPr lang="en-GB" sz="3200" dirty="0" smtClean="0">
                <a:solidFill>
                  <a:srgbClr val="000000"/>
                </a:solidFill>
              </a:rPr>
              <a:t>Our short term goal: </a:t>
            </a:r>
            <a:r>
              <a:rPr lang="fr-FR" sz="3200" dirty="0" err="1" smtClean="0">
                <a:solidFill>
                  <a:srgbClr val="000000"/>
                </a:solidFill>
              </a:rPr>
              <a:t>Wollastone</a:t>
            </a:r>
            <a:r>
              <a:rPr lang="fr-FR" sz="3200" dirty="0" smtClean="0">
                <a:solidFill>
                  <a:srgbClr val="000000"/>
                </a:solidFill>
              </a:rPr>
              <a:t> hot </a:t>
            </a:r>
            <a:r>
              <a:rPr lang="fr-FR" sz="3200" dirty="0" err="1" smtClean="0">
                <a:solidFill>
                  <a:srgbClr val="000000"/>
                </a:solidFill>
              </a:rPr>
              <a:t>wires</a:t>
            </a:r>
            <a:r>
              <a:rPr lang="fr-FR" sz="3200" dirty="0" smtClean="0">
                <a:solidFill>
                  <a:srgbClr val="000000"/>
                </a:solidFill>
              </a:rPr>
              <a:t> of </a:t>
            </a:r>
            <a:r>
              <a:rPr lang="fr-FR" sz="3200" dirty="0" err="1" smtClean="0">
                <a:solidFill>
                  <a:srgbClr val="000000"/>
                </a:solidFill>
              </a:rPr>
              <a:t>diameter</a:t>
            </a:r>
            <a:r>
              <a:rPr lang="fr-FR" sz="3200" dirty="0" smtClean="0">
                <a:solidFill>
                  <a:srgbClr val="000000"/>
                </a:solidFill>
              </a:rPr>
              <a:t> 0.6 µm, </a:t>
            </a:r>
            <a:r>
              <a:rPr lang="fr-FR" sz="3200" dirty="0" err="1" smtClean="0">
                <a:solidFill>
                  <a:srgbClr val="000000"/>
                </a:solidFill>
              </a:rPr>
              <a:t>length</a:t>
            </a:r>
            <a:r>
              <a:rPr lang="fr-FR" sz="3200" dirty="0" smtClean="0">
                <a:solidFill>
                  <a:srgbClr val="000000"/>
                </a:solidFill>
              </a:rPr>
              <a:t> &lt; 100 µm</a:t>
            </a:r>
          </a:p>
          <a:p>
            <a:endParaRPr lang="fr-FR" sz="3200" dirty="0">
              <a:solidFill>
                <a:srgbClr val="000000"/>
              </a:solidFill>
            </a:endParaRPr>
          </a:p>
          <a:p>
            <a:endParaRPr lang="fr-FR" sz="3200" dirty="0" smtClean="0">
              <a:solidFill>
                <a:srgbClr val="000000"/>
              </a:solidFill>
            </a:endParaRPr>
          </a:p>
          <a:p>
            <a:r>
              <a:rPr lang="fr-FR" sz="3200" dirty="0" err="1" smtClean="0">
                <a:solidFill>
                  <a:srgbClr val="000000"/>
                </a:solidFill>
              </a:rPr>
              <a:t>Other</a:t>
            </a:r>
            <a:r>
              <a:rPr lang="fr-FR" sz="3200" dirty="0" smtClean="0">
                <a:solidFill>
                  <a:srgbClr val="000000"/>
                </a:solidFill>
              </a:rPr>
              <a:t> techniques (</a:t>
            </a:r>
            <a:r>
              <a:rPr lang="fr-FR" sz="3200" dirty="0" err="1" smtClean="0">
                <a:solidFill>
                  <a:srgbClr val="000000"/>
                </a:solidFill>
              </a:rPr>
              <a:t>based</a:t>
            </a:r>
            <a:r>
              <a:rPr lang="fr-FR" sz="3200" dirty="0" smtClean="0">
                <a:solidFill>
                  <a:srgbClr val="000000"/>
                </a:solidFill>
              </a:rPr>
              <a:t> on </a:t>
            </a:r>
            <a:r>
              <a:rPr lang="fr-FR" sz="3200" dirty="0" err="1" smtClean="0">
                <a:solidFill>
                  <a:srgbClr val="000000"/>
                </a:solidFill>
              </a:rPr>
              <a:t>Castaing’s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err="1" smtClean="0">
                <a:solidFill>
                  <a:srgbClr val="000000"/>
                </a:solidFill>
              </a:rPr>
              <a:t>pioneering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err="1" smtClean="0">
                <a:solidFill>
                  <a:srgbClr val="000000"/>
                </a:solidFill>
              </a:rPr>
              <a:t>work</a:t>
            </a:r>
            <a:r>
              <a:rPr lang="fr-FR" sz="3200" dirty="0" smtClean="0">
                <a:solidFill>
                  <a:srgbClr val="000000"/>
                </a:solidFill>
              </a:rPr>
              <a:t> @CNRS</a:t>
            </a:r>
          </a:p>
          <a:p>
            <a:r>
              <a:rPr lang="fr-FR" sz="3200" dirty="0" err="1">
                <a:solidFill>
                  <a:srgbClr val="000000"/>
                </a:solidFill>
              </a:rPr>
              <a:t>u</a:t>
            </a:r>
            <a:r>
              <a:rPr lang="fr-FR" sz="3200" dirty="0" err="1" smtClean="0">
                <a:solidFill>
                  <a:srgbClr val="000000"/>
                </a:solidFill>
              </a:rPr>
              <a:t>sing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err="1" smtClean="0">
                <a:solidFill>
                  <a:srgbClr val="000000"/>
                </a:solidFill>
              </a:rPr>
              <a:t>microfabrication</a:t>
            </a:r>
            <a:r>
              <a:rPr lang="fr-FR" sz="3200" dirty="0" smtClean="0">
                <a:solidFill>
                  <a:srgbClr val="000000"/>
                </a:solidFill>
              </a:rPr>
              <a:t> techniques ( </a:t>
            </a:r>
            <a:r>
              <a:rPr lang="fr-FR" sz="3200" dirty="0" err="1" smtClean="0">
                <a:solidFill>
                  <a:srgbClr val="000000"/>
                </a:solidFill>
              </a:rPr>
              <a:t>similar</a:t>
            </a:r>
            <a:r>
              <a:rPr lang="fr-FR" sz="3200" dirty="0" smtClean="0">
                <a:solidFill>
                  <a:srgbClr val="000000"/>
                </a:solidFill>
              </a:rPr>
              <a:t> to Princeton </a:t>
            </a:r>
            <a:r>
              <a:rPr lang="fr-FR" sz="3200" dirty="0" err="1" smtClean="0">
                <a:solidFill>
                  <a:srgbClr val="000000"/>
                </a:solidFill>
              </a:rPr>
              <a:t>developments</a:t>
            </a:r>
            <a:r>
              <a:rPr lang="fr-FR" sz="3200" dirty="0" smtClean="0">
                <a:solidFill>
                  <a:srgbClr val="000000"/>
                </a:solidFill>
              </a:rPr>
              <a:t>)</a:t>
            </a:r>
          </a:p>
          <a:p>
            <a:endParaRPr lang="fr-FR" sz="3200" dirty="0">
              <a:solidFill>
                <a:srgbClr val="000000"/>
              </a:solidFill>
            </a:endParaRPr>
          </a:p>
          <a:p>
            <a:endParaRPr lang="fr-FR" sz="3200" dirty="0">
              <a:solidFill>
                <a:srgbClr val="000000"/>
              </a:solidFill>
            </a:endParaRPr>
          </a:p>
        </p:txBody>
      </p:sp>
      <p:pic>
        <p:nvPicPr>
          <p:cNvPr id="6" name="Picture 7" descr="http://perso.neel.cnrs.fr/philippe.roche/images-hydro/INST_wire_Au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26" y="5768814"/>
            <a:ext cx="5689600" cy="3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2015-09-03 FICH10A 07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948" y="5768814"/>
            <a:ext cx="4422828" cy="331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1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7356" y="1471961"/>
            <a:ext cx="6120135" cy="65330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fr-FR" sz="3200" dirty="0" smtClean="0">
                <a:solidFill>
                  <a:srgbClr val="080808"/>
                </a:solidFill>
              </a:rPr>
              <a:t>Introduction</a:t>
            </a:r>
          </a:p>
          <a:p>
            <a:pPr lvl="1" indent="0" algn="l" rtl="0" latinLnBrk="1" hangingPunct="0"/>
            <a:endParaRPr lang="fr-FR" sz="3200" dirty="0" smtClean="0">
              <a:solidFill>
                <a:srgbClr val="080808"/>
              </a:solidFill>
            </a:endParaRPr>
          </a:p>
          <a:p>
            <a:pPr lvl="1" indent="0" algn="l" rtl="0" latinLnBrk="1" hangingPunct="0"/>
            <a:r>
              <a:rPr lang="fr-FR" sz="3200" dirty="0">
                <a:solidFill>
                  <a:srgbClr val="080808"/>
                </a:solidFill>
              </a:rPr>
              <a:t> </a:t>
            </a:r>
            <a:r>
              <a:rPr lang="fr-FR" sz="3200" dirty="0" smtClean="0">
                <a:solidFill>
                  <a:srgbClr val="080808"/>
                </a:solidFill>
              </a:rPr>
              <a:t>     Challenges in Turbulence</a:t>
            </a:r>
          </a:p>
          <a:p>
            <a:pPr lvl="1" indent="0" algn="l" rtl="0" latinLnBrk="1" hangingPunct="0"/>
            <a:r>
              <a:rPr lang="fr-FR" sz="3200" dirty="0" smtClean="0">
                <a:solidFill>
                  <a:srgbClr val="080808"/>
                </a:solidFill>
              </a:rPr>
              <a:t>      </a:t>
            </a:r>
            <a:r>
              <a:rPr lang="fr-FR" sz="3200" dirty="0" err="1" smtClean="0">
                <a:solidFill>
                  <a:srgbClr val="080808"/>
                </a:solidFill>
              </a:rPr>
              <a:t>Interest</a:t>
            </a:r>
            <a:r>
              <a:rPr lang="fr-FR" sz="3200" dirty="0" smtClean="0">
                <a:solidFill>
                  <a:srgbClr val="080808"/>
                </a:solidFill>
              </a:rPr>
              <a:t> of </a:t>
            </a:r>
            <a:r>
              <a:rPr lang="fr-FR" sz="3200" dirty="0" err="1" smtClean="0">
                <a:solidFill>
                  <a:srgbClr val="080808"/>
                </a:solidFill>
              </a:rPr>
              <a:t>Helium</a:t>
            </a:r>
            <a:r>
              <a:rPr lang="fr-FR" sz="3200" dirty="0" smtClean="0">
                <a:solidFill>
                  <a:srgbClr val="080808"/>
                </a:solidFill>
              </a:rPr>
              <a:t> </a:t>
            </a:r>
          </a:p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kumimoji="0" lang="fr-FR" sz="3200" i="0" u="none" strike="noStrike" cap="none" spc="0" normalizeH="0" baseline="0" dirty="0">
              <a:ln>
                <a:noFill/>
              </a:ln>
              <a:solidFill>
                <a:srgbClr val="080808"/>
              </a:solidFill>
              <a:effectLst/>
              <a:uFillTx/>
              <a:sym typeface="Arial"/>
            </a:endParaRPr>
          </a:p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fr-FR" sz="3200" i="0" u="none" strike="noStrike" cap="none" spc="0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uFillTx/>
                <a:sym typeface="Arial"/>
              </a:rPr>
              <a:t>Hot </a:t>
            </a:r>
            <a:r>
              <a:rPr kumimoji="0" lang="fr-FR" sz="3200" i="0" u="none" strike="noStrike" cap="none" spc="0" normalizeH="0" dirty="0" err="1" smtClean="0">
                <a:ln>
                  <a:noFill/>
                </a:ln>
                <a:solidFill>
                  <a:srgbClr val="080808"/>
                </a:solidFill>
                <a:effectLst/>
                <a:uFillTx/>
                <a:sym typeface="Arial"/>
              </a:rPr>
              <a:t>wire</a:t>
            </a:r>
            <a:r>
              <a:rPr kumimoji="0" lang="fr-FR" sz="3200" i="0" u="none" strike="noStrike" cap="none" spc="0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uFillTx/>
                <a:sym typeface="Arial"/>
              </a:rPr>
              <a:t> </a:t>
            </a:r>
            <a:r>
              <a:rPr kumimoji="0" lang="fr-FR" sz="3200" i="0" u="none" strike="noStrike" cap="none" spc="0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uFillTx/>
                <a:sym typeface="Arial"/>
              </a:rPr>
              <a:t>anemometry</a:t>
            </a:r>
            <a:endParaRPr lang="fr-FR" sz="3200" dirty="0">
              <a:solidFill>
                <a:srgbClr val="080808"/>
              </a:solidFill>
            </a:endParaRPr>
          </a:p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lang="fr-FR" sz="3200" dirty="0" smtClean="0">
              <a:solidFill>
                <a:srgbClr val="080808"/>
              </a:solidFill>
            </a:endParaRPr>
          </a:p>
          <a:p>
            <a:pPr lvl="2" indent="0" algn="l" rtl="0" latinLnBrk="1" hangingPunct="0"/>
            <a:r>
              <a:rPr lang="fr-FR" sz="3200" dirty="0">
                <a:solidFill>
                  <a:srgbClr val="080808"/>
                </a:solidFill>
              </a:rPr>
              <a:t> </a:t>
            </a:r>
            <a:r>
              <a:rPr lang="fr-FR" sz="3200" dirty="0" smtClean="0">
                <a:solidFill>
                  <a:srgbClr val="080808"/>
                </a:solidFill>
              </a:rPr>
              <a:t>     </a:t>
            </a:r>
            <a:r>
              <a:rPr lang="fr-FR" sz="3200" dirty="0" err="1" smtClean="0">
                <a:solidFill>
                  <a:srgbClr val="080808"/>
                </a:solidFill>
              </a:rPr>
              <a:t>Principle</a:t>
            </a:r>
            <a:endParaRPr lang="fr-FR" sz="3200" dirty="0" smtClean="0">
              <a:solidFill>
                <a:srgbClr val="080808"/>
              </a:solidFill>
            </a:endParaRPr>
          </a:p>
          <a:p>
            <a:pPr lvl="2" indent="0" algn="l" rtl="0" latinLnBrk="1" hangingPunct="0"/>
            <a:r>
              <a:rPr lang="fr-FR" sz="3200" dirty="0" smtClean="0">
                <a:solidFill>
                  <a:srgbClr val="080808"/>
                </a:solidFill>
              </a:rPr>
              <a:t>      Calibration and time constant</a:t>
            </a:r>
          </a:p>
          <a:p>
            <a:pPr lvl="2" indent="0" algn="l" rtl="0" latinLnBrk="1" hangingPunct="0"/>
            <a:endParaRPr lang="fr-FR" sz="3200" dirty="0">
              <a:solidFill>
                <a:srgbClr val="080808"/>
              </a:solidFill>
            </a:endParaRPr>
          </a:p>
          <a:p>
            <a:pPr lvl="2" indent="0" algn="l" rtl="0" latinLnBrk="1" hangingPunct="0"/>
            <a:r>
              <a:rPr lang="fr-FR" sz="3200" dirty="0" smtClean="0">
                <a:solidFill>
                  <a:srgbClr val="080808"/>
                </a:solidFill>
              </a:rPr>
              <a:t>3. </a:t>
            </a:r>
            <a:r>
              <a:rPr lang="fr-FR" sz="3200" dirty="0" err="1" smtClean="0">
                <a:solidFill>
                  <a:srgbClr val="080808"/>
                </a:solidFill>
              </a:rPr>
              <a:t>Experimental</a:t>
            </a:r>
            <a:r>
              <a:rPr lang="fr-FR" sz="3200" dirty="0" smtClean="0">
                <a:solidFill>
                  <a:srgbClr val="080808"/>
                </a:solidFill>
              </a:rPr>
              <a:t> </a:t>
            </a:r>
            <a:r>
              <a:rPr lang="fr-FR" sz="3200" dirty="0" err="1" smtClean="0">
                <a:solidFill>
                  <a:srgbClr val="080808"/>
                </a:solidFill>
              </a:rPr>
              <a:t>results</a:t>
            </a:r>
            <a:endParaRPr lang="fr-FR" sz="3200" dirty="0">
              <a:solidFill>
                <a:srgbClr val="080808"/>
              </a:solidFill>
            </a:endParaRPr>
          </a:p>
          <a:p>
            <a:pPr lvl="2" indent="0" algn="l" rtl="0" latinLnBrk="1" hangingPunct="0"/>
            <a:endParaRPr lang="fr-FR" sz="3200" dirty="0" smtClean="0">
              <a:solidFill>
                <a:srgbClr val="080808"/>
              </a:solidFill>
            </a:endParaRPr>
          </a:p>
          <a:p>
            <a:pPr lvl="2" indent="0" algn="l" rtl="0" latinLnBrk="1" hangingPunct="0"/>
            <a:r>
              <a:rPr lang="fr-FR" sz="3200" dirty="0" smtClean="0">
                <a:solidFill>
                  <a:srgbClr val="080808"/>
                </a:solidFill>
              </a:rPr>
              <a:t>4  </a:t>
            </a:r>
            <a:r>
              <a:rPr lang="fr-FR" sz="3200" dirty="0">
                <a:solidFill>
                  <a:srgbClr val="080808"/>
                </a:solidFill>
              </a:rPr>
              <a:t>P</a:t>
            </a:r>
            <a:r>
              <a:rPr lang="fr-FR" sz="3200" dirty="0" smtClean="0">
                <a:solidFill>
                  <a:srgbClr val="080808"/>
                </a:solidFill>
              </a:rPr>
              <a:t>rospects</a:t>
            </a:r>
            <a:r>
              <a:rPr lang="fr-FR" sz="3200" dirty="0" smtClean="0">
                <a:solidFill>
                  <a:srgbClr val="080808"/>
                </a:solidFill>
              </a:rPr>
              <a:t>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285678" y="190728"/>
            <a:ext cx="3004798" cy="869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800" b="1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OUTLINE</a:t>
            </a:r>
            <a:endParaRPr kumimoji="0" lang="fr-FR" sz="4800" b="1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76538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10600090" y="9309999"/>
            <a:ext cx="159532" cy="211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 b="0"/>
            </a:pPr>
            <a:fld id="{86CB4B4D-7CA3-9044-876B-883B54F8677D}" type="slidenum">
              <a:rPr sz="1000" b="1"/>
              <a:t>3</a:t>
            </a:fld>
            <a:endParaRPr sz="1000" b="1"/>
          </a:p>
        </p:txBody>
      </p:sp>
      <p:sp>
        <p:nvSpPr>
          <p:cNvPr id="5" name="Shape 46"/>
          <p:cNvSpPr/>
          <p:nvPr/>
        </p:nvSpPr>
        <p:spPr>
          <a:xfrm>
            <a:off x="1000048" y="188226"/>
            <a:ext cx="11293406" cy="848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800" b="1">
                <a:solidFill>
                  <a:srgbClr val="808080"/>
                </a:solidFill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3800" b="1" dirty="0" smtClean="0">
                <a:solidFill>
                  <a:srgbClr val="080808"/>
                </a:solidFill>
              </a:rPr>
              <a:t>Introduction: research on turbulence</a:t>
            </a:r>
            <a:endParaRPr lang="en-US" sz="3800" b="1" dirty="0">
              <a:solidFill>
                <a:srgbClr val="080808"/>
              </a:solidFill>
            </a:endParaRPr>
          </a:p>
        </p:txBody>
      </p:sp>
      <p:pic>
        <p:nvPicPr>
          <p:cNvPr id="15" name="Picture 13" descr="http://ej.iop.org/images/1749-4699/5/1/014013/Full/csd423034f1_on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751" y="1672456"/>
            <a:ext cx="5864917" cy="377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www.antoniosiber.org/leonardova_kosa/leonardo_turbulence_pattern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80" y="1438281"/>
            <a:ext cx="5521996" cy="408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35980" y="5585108"/>
            <a:ext cx="7099570" cy="35784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 smtClean="0">
                <a:solidFill>
                  <a:srgbClr val="000000"/>
                </a:solidFill>
              </a:rPr>
              <a:t>Description of the cascade </a:t>
            </a:r>
            <a:r>
              <a:rPr lang="fr-FR" sz="3200" dirty="0" err="1" smtClean="0">
                <a:solidFill>
                  <a:srgbClr val="000000"/>
                </a:solidFill>
              </a:rPr>
              <a:t>process</a:t>
            </a:r>
            <a:endParaRPr lang="fr-FR" sz="32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 err="1" smtClean="0">
                <a:solidFill>
                  <a:srgbClr val="000000"/>
                </a:solidFill>
              </a:rPr>
              <a:t>still</a:t>
            </a:r>
            <a:r>
              <a:rPr lang="fr-FR" sz="3200" dirty="0" smtClean="0">
                <a:solidFill>
                  <a:srgbClr val="000000"/>
                </a:solidFill>
              </a:rPr>
              <a:t>  </a:t>
            </a:r>
            <a:r>
              <a:rPr lang="fr-FR" sz="3200" dirty="0" err="1" smtClean="0">
                <a:solidFill>
                  <a:srgbClr val="000000"/>
                </a:solidFill>
              </a:rPr>
              <a:t>under</a:t>
            </a:r>
            <a:r>
              <a:rPr lang="fr-FR" sz="3200" dirty="0" smtClean="0">
                <a:solidFill>
                  <a:srgbClr val="000000"/>
                </a:solidFill>
              </a:rPr>
              <a:t> discussion :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i="1" dirty="0" err="1" smtClean="0">
                <a:solidFill>
                  <a:srgbClr val="000000"/>
                </a:solidFill>
              </a:rPr>
              <a:t>intermittency</a:t>
            </a:r>
            <a:r>
              <a:rPr lang="fr-FR" sz="3200" i="1" dirty="0" smtClean="0">
                <a:solidFill>
                  <a:srgbClr val="000000"/>
                </a:solidFill>
              </a:rPr>
              <a:t> 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smtClean="0">
                <a:solidFill>
                  <a:srgbClr val="000000"/>
                </a:solidFill>
              </a:rPr>
              <a:t>(at </a:t>
            </a:r>
            <a:r>
              <a:rPr lang="fr-FR" sz="3200" dirty="0" err="1" smtClean="0">
                <a:solidFill>
                  <a:srgbClr val="000000"/>
                </a:solidFill>
              </a:rPr>
              <a:t>small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err="1" smtClean="0">
                <a:solidFill>
                  <a:srgbClr val="000000"/>
                </a:solidFill>
              </a:rPr>
              <a:t>scales</a:t>
            </a:r>
            <a:r>
              <a:rPr lang="fr-FR" sz="3200" dirty="0">
                <a:solidFill>
                  <a:srgbClr val="000000"/>
                </a:solidFill>
              </a:rPr>
              <a:t>)</a:t>
            </a:r>
            <a:r>
              <a:rPr lang="fr-FR" sz="3200" dirty="0" smtClean="0">
                <a:solidFill>
                  <a:srgbClr val="000000"/>
                </a:solidFill>
              </a:rPr>
              <a:t> not </a:t>
            </a:r>
            <a:r>
              <a:rPr lang="fr-FR" sz="3200" dirty="0" err="1" smtClean="0">
                <a:solidFill>
                  <a:srgbClr val="000000"/>
                </a:solidFill>
              </a:rPr>
              <a:t>yet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 err="1" smtClean="0">
                <a:solidFill>
                  <a:srgbClr val="000000"/>
                </a:solidFill>
              </a:rPr>
              <a:t>understood</a:t>
            </a:r>
            <a:r>
              <a:rPr lang="fr-FR" sz="3200" dirty="0" smtClean="0">
                <a:solidFill>
                  <a:srgbClr val="000000"/>
                </a:solidFill>
              </a:rPr>
              <a:t>.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 err="1" smtClean="0">
                <a:solidFill>
                  <a:srgbClr val="000000"/>
                </a:solidFill>
              </a:rPr>
              <a:t>Models</a:t>
            </a:r>
            <a:r>
              <a:rPr lang="fr-FR" sz="3200" dirty="0" smtClean="0">
                <a:solidFill>
                  <a:srgbClr val="000000"/>
                </a:solidFill>
              </a:rPr>
              <a:t> assume </a:t>
            </a:r>
            <a:r>
              <a:rPr lang="fr-FR" sz="3200" b="1" dirty="0" err="1" smtClean="0">
                <a:solidFill>
                  <a:srgbClr val="000000"/>
                </a:solidFill>
              </a:rPr>
              <a:t>infinite</a:t>
            </a:r>
            <a:r>
              <a:rPr lang="fr-FR" sz="3200" b="1" dirty="0" smtClean="0">
                <a:solidFill>
                  <a:srgbClr val="000000"/>
                </a:solidFill>
              </a:rPr>
              <a:t> </a:t>
            </a:r>
            <a:r>
              <a:rPr lang="fr-FR" sz="3200" b="1" dirty="0" smtClean="0">
                <a:solidFill>
                  <a:srgbClr val="000000"/>
                </a:solidFill>
              </a:rPr>
              <a:t>Reynolds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	</a:t>
            </a:r>
            <a:r>
              <a:rPr kumimoji="0" lang="fr-FR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=&gt; </a:t>
            </a:r>
            <a:r>
              <a:rPr kumimoji="0" lang="fr-FR" sz="32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interest</a:t>
            </a:r>
            <a:r>
              <a:rPr kumimoji="0" lang="fr-FR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of HELIUM</a:t>
            </a:r>
            <a:endParaRPr kumimoji="0" lang="fr-F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pic>
        <p:nvPicPr>
          <p:cNvPr id="8" name="Picture 4" descr="http://www.ens-lyon.fr/PHYSIQUE/Equipe2/images/img_FigFitPdfsFren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4" r="54141" b="9715"/>
          <a:stretch>
            <a:fillRect/>
          </a:stretch>
        </p:blipFill>
        <p:spPr bwMode="auto">
          <a:xfrm>
            <a:off x="8611343" y="5874904"/>
            <a:ext cx="4137025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411174"/>
              </p:ext>
            </p:extLst>
          </p:nvPr>
        </p:nvGraphicFramePr>
        <p:xfrm>
          <a:off x="289471" y="2452885"/>
          <a:ext cx="1892277" cy="123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Équation" r:id="rId3" imgW="609480" imgH="393480" progId="Equation.3">
                  <p:embed/>
                </p:oleObj>
              </mc:Choice>
              <mc:Fallback>
                <p:oleObj name="Équation" r:id="rId3" imgW="609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71" y="2452885"/>
                        <a:ext cx="1892277" cy="123195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13506" y="1683613"/>
            <a:ext cx="14589407" cy="33230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190" y="1230078"/>
            <a:ext cx="10227844" cy="816064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89471" y="256789"/>
            <a:ext cx="12715329" cy="623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Helium</a:t>
            </a:r>
            <a:r>
              <a:rPr kumimoji="0" lang="fr-FR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fr-FR" sz="32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properties</a:t>
            </a:r>
            <a:r>
              <a:rPr kumimoji="0" lang="fr-FR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fr-FR" sz="32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make</a:t>
            </a:r>
            <a:r>
              <a:rPr kumimoji="0" lang="fr-FR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fr-FR" sz="32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it</a:t>
            </a:r>
            <a:r>
              <a:rPr kumimoji="0" lang="fr-FR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kumimoji="0" lang="fr-FR" sz="32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ideal</a:t>
            </a:r>
            <a:r>
              <a:rPr kumimoji="0" lang="fr-FR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fr-FR" sz="32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fluid</a:t>
            </a:r>
            <a:r>
              <a:rPr kumimoji="0" lang="fr-FR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kumimoji="0" lang="fr-FR" sz="32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fundamental</a:t>
            </a:r>
            <a:r>
              <a:rPr kumimoji="0" lang="fr-FR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fr-FR" sz="32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studies</a:t>
            </a:r>
            <a:endParaRPr kumimoji="0" lang="fr-FR" sz="32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1525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10600090" y="9309999"/>
            <a:ext cx="159532" cy="211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 b="0"/>
            </a:pPr>
            <a:fld id="{86CB4B4D-7CA3-9044-876B-883B54F8677D}" type="slidenum">
              <a:rPr sz="1000" b="1"/>
              <a:t>5</a:t>
            </a:fld>
            <a:endParaRPr sz="1000" b="1"/>
          </a:p>
        </p:txBody>
      </p:sp>
      <p:sp>
        <p:nvSpPr>
          <p:cNvPr id="4" name="Shape 46"/>
          <p:cNvSpPr/>
          <p:nvPr/>
        </p:nvSpPr>
        <p:spPr>
          <a:xfrm>
            <a:off x="1332088" y="-1"/>
            <a:ext cx="11293406" cy="848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800" b="1">
                <a:solidFill>
                  <a:srgbClr val="808080"/>
                </a:solidFill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3800" b="1" dirty="0" smtClean="0">
                <a:solidFill>
                  <a:srgbClr val="000000"/>
                </a:solidFill>
              </a:rPr>
              <a:t>Example : the SHREK experiment</a:t>
            </a:r>
            <a:endParaRPr lang="en-US" sz="3800" b="1" dirty="0">
              <a:solidFill>
                <a:srgbClr val="000000"/>
              </a:solidFill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 flipV="1">
            <a:off x="-1033993" y="2162069"/>
            <a:ext cx="127079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8" name="Image 27" descr="capture_ecran_fig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5" y="1315844"/>
            <a:ext cx="4813694" cy="7694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2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99" y="5608987"/>
            <a:ext cx="6711974" cy="3401198"/>
          </a:xfrm>
          <a:prstGeom prst="rect">
            <a:avLst/>
          </a:prstGeom>
        </p:spPr>
      </p:pic>
      <p:pic>
        <p:nvPicPr>
          <p:cNvPr id="9" name="Picture 5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997" y="1569064"/>
            <a:ext cx="3043416" cy="396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821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5177" y="284040"/>
            <a:ext cx="12679623" cy="746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4000" dirty="0" err="1" smtClean="0">
                <a:solidFill>
                  <a:srgbClr val="000000"/>
                </a:solidFill>
              </a:rPr>
              <a:t>Measuring</a:t>
            </a:r>
            <a:r>
              <a:rPr lang="fr-FR" sz="4000" dirty="0" smtClean="0">
                <a:solidFill>
                  <a:srgbClr val="000000"/>
                </a:solidFill>
              </a:rPr>
              <a:t> </a:t>
            </a:r>
            <a:r>
              <a:rPr lang="fr-FR" sz="4000" dirty="0" err="1" smtClean="0">
                <a:solidFill>
                  <a:srgbClr val="000000"/>
                </a:solidFill>
              </a:rPr>
              <a:t>velocity</a:t>
            </a:r>
            <a:r>
              <a:rPr lang="fr-FR" sz="4000" dirty="0" smtClean="0">
                <a:solidFill>
                  <a:srgbClr val="000000"/>
                </a:solidFill>
              </a:rPr>
              <a:t> fluctuations: Hot </a:t>
            </a:r>
            <a:r>
              <a:rPr kumimoji="0" lang="fr-FR" sz="4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Wire</a:t>
            </a:r>
            <a:r>
              <a:rPr kumimoji="0" lang="fr-FR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fr-FR" sz="4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Anemometry</a:t>
            </a:r>
            <a:r>
              <a:rPr kumimoji="0" lang="fr-FR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lang="fr-FR" sz="4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782" y="2223363"/>
            <a:ext cx="13200599" cy="78872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sng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Hot </a:t>
            </a:r>
            <a:r>
              <a:rPr kumimoji="0" lang="fr-FR" sz="3200" b="0" i="0" u="sng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wires</a:t>
            </a:r>
            <a:r>
              <a:rPr kumimoji="0" lang="fr-FR" sz="3200" b="0" i="0" u="sng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are the </a:t>
            </a:r>
            <a:r>
              <a:rPr kumimoji="0" lang="fr-FR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most</a:t>
            </a:r>
            <a:r>
              <a:rPr kumimoji="0" lang="fr-FR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</a:t>
            </a:r>
            <a:r>
              <a:rPr kumimoji="0" lang="fr-FR" sz="32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widespread</a:t>
            </a:r>
            <a:r>
              <a:rPr kumimoji="0" lang="fr-FR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(and efficient) </a:t>
            </a:r>
            <a:r>
              <a:rPr lang="fr-FR" sz="3200" dirty="0" err="1" smtClean="0">
                <a:solidFill>
                  <a:srgbClr val="000000"/>
                </a:solidFill>
              </a:rPr>
              <a:t>sensors</a:t>
            </a:r>
            <a:r>
              <a:rPr kumimoji="0" lang="fr-FR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</a:t>
            </a:r>
            <a:r>
              <a:rPr kumimoji="0" lang="fr-FR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for turbulence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 smtClean="0">
                <a:solidFill>
                  <a:srgbClr val="000000"/>
                </a:solidFill>
              </a:rPr>
              <a:t>(</a:t>
            </a:r>
            <a:r>
              <a:rPr lang="fr-FR" sz="3200" dirty="0" err="1" smtClean="0">
                <a:solidFill>
                  <a:srgbClr val="000000"/>
                </a:solidFill>
              </a:rPr>
              <a:t>principle</a:t>
            </a:r>
            <a:r>
              <a:rPr lang="fr-FR" sz="3200" dirty="0" smtClean="0">
                <a:solidFill>
                  <a:srgbClr val="000000"/>
                </a:solidFill>
              </a:rPr>
              <a:t>: convective flux cools the </a:t>
            </a:r>
            <a:r>
              <a:rPr lang="fr-FR" sz="3200" dirty="0" err="1" smtClean="0">
                <a:solidFill>
                  <a:srgbClr val="000000"/>
                </a:solidFill>
              </a:rPr>
              <a:t>wire</a:t>
            </a:r>
            <a:r>
              <a:rPr lang="fr-FR" sz="3200" dirty="0" smtClean="0">
                <a:solidFill>
                  <a:srgbClr val="000000"/>
                </a:solidFill>
              </a:rPr>
              <a:t> &amp; changes </a:t>
            </a:r>
            <a:r>
              <a:rPr lang="fr-FR" sz="3200" dirty="0" err="1" smtClean="0">
                <a:solidFill>
                  <a:srgbClr val="000000"/>
                </a:solidFill>
              </a:rPr>
              <a:t>its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err="1" smtClean="0">
                <a:solidFill>
                  <a:srgbClr val="000000"/>
                </a:solidFill>
              </a:rPr>
              <a:t>resistance</a:t>
            </a:r>
            <a:r>
              <a:rPr lang="fr-FR" sz="3200" dirty="0" smtClean="0">
                <a:solidFill>
                  <a:srgbClr val="000000"/>
                </a:solidFill>
              </a:rPr>
              <a:t>)</a:t>
            </a:r>
            <a:endParaRPr lang="fr-FR" sz="32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3200" baseline="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dirty="0" smtClean="0">
                <a:solidFill>
                  <a:srgbClr val="000000"/>
                </a:solidFill>
              </a:rPr>
              <a:t>But : </a:t>
            </a:r>
            <a:r>
              <a:rPr lang="fr-FR" sz="3200" baseline="0" dirty="0" err="1" smtClean="0">
                <a:solidFill>
                  <a:srgbClr val="000000"/>
                </a:solidFill>
              </a:rPr>
              <a:t>small</a:t>
            </a:r>
            <a:r>
              <a:rPr lang="fr-FR" sz="3200" baseline="0" dirty="0" smtClean="0">
                <a:solidFill>
                  <a:srgbClr val="000000"/>
                </a:solidFill>
              </a:rPr>
              <a:t> </a:t>
            </a:r>
            <a:r>
              <a:rPr lang="fr-FR" sz="3200" baseline="0" dirty="0" smtClean="0">
                <a:solidFill>
                  <a:srgbClr val="000000"/>
                </a:solidFill>
              </a:rPr>
              <a:t>hot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err="1" smtClean="0">
                <a:solidFill>
                  <a:srgbClr val="000000"/>
                </a:solidFill>
              </a:rPr>
              <a:t>wires</a:t>
            </a:r>
            <a:r>
              <a:rPr lang="fr-FR" sz="3200" dirty="0" smtClean="0">
                <a:solidFill>
                  <a:srgbClr val="000000"/>
                </a:solidFill>
              </a:rPr>
              <a:t> are not </a:t>
            </a:r>
            <a:r>
              <a:rPr lang="fr-FR" sz="3200" dirty="0" err="1" smtClean="0">
                <a:solidFill>
                  <a:srgbClr val="000000"/>
                </a:solidFill>
              </a:rPr>
              <a:t>available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err="1" smtClean="0">
                <a:solidFill>
                  <a:srgbClr val="000000"/>
                </a:solidFill>
              </a:rPr>
              <a:t>commercially</a:t>
            </a:r>
            <a:endParaRPr lang="fr-FR" sz="3200" dirty="0" smtClean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</a:pPr>
            <a:r>
              <a:rPr lang="fr-FR" sz="3200" dirty="0" err="1" smtClean="0">
                <a:solidFill>
                  <a:srgbClr val="000000"/>
                </a:solidFill>
              </a:rPr>
              <a:t>Developments</a:t>
            </a:r>
            <a:r>
              <a:rPr lang="fr-FR" sz="3200" dirty="0" smtClean="0">
                <a:solidFill>
                  <a:srgbClr val="000000"/>
                </a:solidFill>
              </a:rPr>
              <a:t> at CEA Grenoble for:</a:t>
            </a:r>
          </a:p>
          <a:p>
            <a:pPr marL="457200" lvl="3" indent="-457200" algn="l" rtl="0" latinLnBrk="1" hangingPunct="0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rgbClr val="000000"/>
                </a:solidFill>
              </a:rPr>
              <a:t>Small (micron size) </a:t>
            </a:r>
            <a:r>
              <a:rPr lang="fr-FR" sz="3200" dirty="0" err="1" smtClean="0">
                <a:solidFill>
                  <a:srgbClr val="000000"/>
                </a:solidFill>
              </a:rPr>
              <a:t>sensors</a:t>
            </a:r>
            <a:endParaRPr lang="fr-FR" sz="3200" dirty="0" smtClean="0">
              <a:solidFill>
                <a:srgbClr val="000000"/>
              </a:solidFill>
            </a:endParaRPr>
          </a:p>
          <a:p>
            <a:pPr marL="457200" lvl="2" indent="-457200" algn="l" rtl="0" latinLnBrk="1" hangingPunct="0">
              <a:buFont typeface="Arial" panose="020B0604020202020204" pitchFamily="34" charset="0"/>
              <a:buChar char="•"/>
            </a:pPr>
            <a:r>
              <a:rPr lang="fr-FR" sz="3200" dirty="0" err="1" smtClean="0">
                <a:solidFill>
                  <a:srgbClr val="000000"/>
                </a:solidFill>
              </a:rPr>
              <a:t>Reliable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err="1" smtClean="0">
                <a:solidFill>
                  <a:srgbClr val="000000"/>
                </a:solidFill>
              </a:rPr>
              <a:t>sensors</a:t>
            </a:r>
            <a:r>
              <a:rPr lang="fr-FR" sz="3200" dirty="0" smtClean="0">
                <a:solidFill>
                  <a:srgbClr val="000000"/>
                </a:solidFill>
              </a:rPr>
              <a:t>. </a:t>
            </a:r>
            <a:endParaRPr lang="fr-FR" sz="3200" dirty="0" smtClean="0">
              <a:solidFill>
                <a:srgbClr val="000000"/>
              </a:solidFill>
            </a:endParaRPr>
          </a:p>
          <a:p>
            <a:pPr marL="342900" lvl="2" indent="-342900" algn="l" rtl="0" latinLnBrk="1" hangingPunct="0">
              <a:buFont typeface="Symbol" panose="05050102010706020507" pitchFamily="18" charset="2"/>
              <a:buChar char="Þ"/>
            </a:pPr>
            <a:endParaRPr lang="fr-FR" sz="3200" dirty="0">
              <a:solidFill>
                <a:srgbClr val="000000"/>
              </a:solidFill>
            </a:endParaRPr>
          </a:p>
          <a:p>
            <a:pPr marL="342900" lvl="2" indent="-342900" algn="l" rtl="0" latinLnBrk="1" hangingPunct="0">
              <a:buFont typeface="Symbol" panose="05050102010706020507" pitchFamily="18" charset="2"/>
              <a:buChar char="Þ"/>
            </a:pPr>
            <a:endParaRPr lang="fr-FR" sz="3200" dirty="0" smtClean="0">
              <a:solidFill>
                <a:srgbClr val="000000"/>
              </a:solidFill>
            </a:endParaRPr>
          </a:p>
          <a:p>
            <a:pPr marL="342900" lvl="2" indent="-342900" algn="l" rtl="0" latinLnBrk="1" hangingPunct="0">
              <a:buFont typeface="Symbol" panose="05050102010706020507" pitchFamily="18" charset="2"/>
              <a:buChar char="Þ"/>
            </a:pPr>
            <a:r>
              <a:rPr lang="fr-FR" sz="3200" dirty="0" smtClean="0">
                <a:solidFill>
                  <a:srgbClr val="000000"/>
                </a:solidFill>
              </a:rPr>
              <a:t>  technique </a:t>
            </a:r>
            <a:r>
              <a:rPr lang="fr-FR" sz="3200" dirty="0" smtClean="0">
                <a:solidFill>
                  <a:srgbClr val="000000"/>
                </a:solidFill>
              </a:rPr>
              <a:t>of </a:t>
            </a:r>
            <a:r>
              <a:rPr lang="fr-FR" sz="3200" b="1" dirty="0" err="1" smtClean="0">
                <a:solidFill>
                  <a:srgbClr val="000000"/>
                </a:solidFill>
              </a:rPr>
              <a:t>Wollastone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smtClean="0">
                <a:solidFill>
                  <a:srgbClr val="000000"/>
                </a:solidFill>
              </a:rPr>
              <a:t>hot </a:t>
            </a:r>
            <a:r>
              <a:rPr lang="fr-FR" sz="3200" dirty="0" err="1" smtClean="0">
                <a:solidFill>
                  <a:srgbClr val="000000"/>
                </a:solidFill>
              </a:rPr>
              <a:t>wires</a:t>
            </a:r>
            <a:endParaRPr lang="fr-FR" sz="3200" dirty="0" smtClean="0">
              <a:solidFill>
                <a:srgbClr val="000000"/>
              </a:solidFill>
            </a:endParaRPr>
          </a:p>
          <a:p>
            <a:pPr marL="342900" lvl="2" indent="-342900" algn="l" rtl="0" latinLnBrk="1" hangingPunct="0">
              <a:buFont typeface="Symbol" panose="05050102010706020507" pitchFamily="18" charset="2"/>
              <a:buChar char="Þ"/>
            </a:pPr>
            <a:r>
              <a:rPr lang="fr-FR" sz="3200" dirty="0">
                <a:solidFill>
                  <a:srgbClr val="000000"/>
                </a:solidFill>
              </a:rPr>
              <a:t> </a:t>
            </a:r>
            <a:r>
              <a:rPr lang="fr-FR" sz="3200" dirty="0" smtClean="0">
                <a:solidFill>
                  <a:srgbClr val="000000"/>
                </a:solidFill>
              </a:rPr>
              <a:t> Application to </a:t>
            </a:r>
            <a:r>
              <a:rPr lang="fr-FR" sz="3200" dirty="0" err="1" smtClean="0">
                <a:solidFill>
                  <a:srgbClr val="000000"/>
                </a:solidFill>
              </a:rPr>
              <a:t>Cryogenic</a:t>
            </a:r>
            <a:r>
              <a:rPr lang="fr-FR" sz="3200" dirty="0" smtClean="0">
                <a:solidFill>
                  <a:srgbClr val="000000"/>
                </a:solidFill>
              </a:rPr>
              <a:t> </a:t>
            </a:r>
            <a:r>
              <a:rPr lang="fr-FR" sz="3200" dirty="0" err="1" smtClean="0">
                <a:solidFill>
                  <a:srgbClr val="000000"/>
                </a:solidFill>
              </a:rPr>
              <a:t>Helium</a:t>
            </a:r>
            <a:r>
              <a:rPr lang="fr-FR" sz="3200" dirty="0" smtClean="0">
                <a:solidFill>
                  <a:srgbClr val="000000"/>
                </a:solidFill>
              </a:rPr>
              <a:t> ?</a:t>
            </a:r>
            <a:endParaRPr lang="fr-FR" sz="3200" dirty="0" smtClean="0">
              <a:solidFill>
                <a:srgbClr val="000000"/>
              </a:solidFill>
            </a:endParaRPr>
          </a:p>
          <a:p>
            <a:pPr marL="342900" lvl="2" indent="-342900" algn="l" rtl="0" latinLnBrk="1" hangingPunct="0">
              <a:buFont typeface="Symbol" panose="05050102010706020507" pitchFamily="18" charset="2"/>
              <a:buChar char="Þ"/>
            </a:pPr>
            <a:endParaRPr lang="fr-FR" dirty="0"/>
          </a:p>
          <a:p>
            <a:pPr marL="342900" lvl="2" indent="-342900" algn="l" rtl="0" latinLnBrk="1" hangingPunct="0">
              <a:buFont typeface="Symbol" panose="05050102010706020507" pitchFamily="18" charset="2"/>
              <a:buChar char="Þ"/>
            </a:pPr>
            <a:endParaRPr lang="fr-FR" dirty="0" smtClean="0"/>
          </a:p>
          <a:p>
            <a:pPr marL="342900" lvl="2" indent="-342900" algn="l" rtl="0" latinLnBrk="1" hangingPunct="0">
              <a:buFont typeface="Symbol" panose="05050102010706020507" pitchFamily="18" charset="2"/>
              <a:buChar char="Þ"/>
            </a:pPr>
            <a:endParaRPr kumimoji="0" lang="fr-FR" b="0" i="0" u="none" strike="noStrike" cap="none" spc="0" normalizeH="0" baseline="0" dirty="0">
              <a:ln>
                <a:noFill/>
              </a:ln>
              <a:solidFill>
                <a:srgbClr val="66666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lvl="2" indent="-342900" algn="l" rtl="0" latinLnBrk="1" hangingPunct="0">
              <a:buFont typeface="Symbol" panose="05050102010706020507" pitchFamily="18" charset="2"/>
              <a:buChar char="Þ"/>
            </a:pPr>
            <a:endParaRPr kumimoji="0" lang="fr-FR" b="0" i="0" u="none" strike="noStrike" cap="none" spc="0" normalizeH="0" baseline="0" dirty="0">
              <a:ln>
                <a:noFill/>
              </a:ln>
              <a:solidFill>
                <a:srgbClr val="66666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279" y="5287299"/>
            <a:ext cx="4348137" cy="33897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527538" y="1406826"/>
                <a:ext cx="3598985" cy="11309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fr-FR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fr-FR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𝐿</m:t>
                          </m:r>
                        </m:num>
                        <m:den>
                          <m:r>
                            <a:rPr kumimoji="0" lang="fr-FR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𝜂</m:t>
                          </m:r>
                        </m:den>
                      </m:f>
                      <m:r>
                        <a:rPr kumimoji="0" lang="fr-FR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fr-FR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∝ </m:t>
                      </m:r>
                      <m:sSup>
                        <m:sSupPr>
                          <m:ctrlPr>
                            <a:rPr kumimoji="0" lang="fr-FR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fr-FR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𝑅𝑒</m:t>
                          </m:r>
                        </m:e>
                        <m:sup>
                          <m:r>
                            <a:rPr kumimoji="0" lang="fr-FR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3/4</m:t>
                          </m:r>
                        </m:sup>
                      </m:sSup>
                    </m:oMath>
                  </m:oMathPara>
                </a14:m>
                <a:endParaRPr kumimoji="0" lang="fr-FR" sz="3600" b="0" i="0" u="none" strike="noStrike" cap="none" spc="0" normalizeH="0" baseline="0" dirty="0">
                  <a:ln>
                    <a:noFill/>
                  </a:ln>
                  <a:solidFill>
                    <a:srgbClr val="666666"/>
                  </a:solidFill>
                  <a:effectLst/>
                  <a:uFillTx/>
                  <a:sym typeface="Arial"/>
                </a:endParaRPr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38" y="1406826"/>
                <a:ext cx="3598985" cy="11309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4126523" y="1599605"/>
            <a:ext cx="8356325" cy="623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=&gt; </a:t>
            </a:r>
            <a:r>
              <a:rPr kumimoji="0" lang="fr-FR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Need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for </a:t>
            </a:r>
            <a:r>
              <a:rPr kumimoji="0" lang="fr-FR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very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</a:t>
            </a:r>
            <a:r>
              <a:rPr kumimoji="0" lang="fr-FR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small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</a:t>
            </a:r>
            <a:r>
              <a:rPr kumimoji="0" lang="fr-FR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sensors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 (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ymbol" panose="05050102010706020507" pitchFamily="18" charset="2"/>
                <a:sym typeface="Arial"/>
              </a:rPr>
              <a:t> h 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~ few µm)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8681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2118732" y="1495342"/>
                <a:ext cx="10051211" cy="55488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65023" tIns="65023" rIns="65023" bIns="65023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3200" b="0" i="0" u="none" strike="noStrike" cap="none" spc="0" normalizeH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Energy</a:t>
                </a:r>
                <a:r>
                  <a:rPr kumimoji="0" lang="fr-FR" sz="3200" b="0" i="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 balance :</a:t>
                </a:r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fr-FR" dirty="0"/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GB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p>
                        <m:sSupPr>
                          <m:ctrlP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fr-F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𝑁𝑢</m:t>
                      </m:r>
                    </m:oMath>
                  </m:oMathPara>
                </a14:m>
                <a:endParaRPr kumimoji="0" lang="fr-FR" sz="3200" b="0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endParaRPr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fr-FR" dirty="0"/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32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King’s </a:t>
                </a:r>
                <a:r>
                  <a:rPr kumimoji="0" lang="fr-FR" sz="3200" b="0" i="0" u="none" strike="noStrike" cap="none" spc="0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law</a:t>
                </a:r>
                <a:r>
                  <a:rPr kumimoji="0" lang="fr-FR" sz="32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𝑁𝑢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r-F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𝑅𝑒</m:t>
                        </m:r>
                      </m:e>
                      <m:sub>
                        <m:r>
                          <a:rPr lang="en-GB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GB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GB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fr-FR" sz="32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;  </a:t>
                </a:r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fr-FR" sz="3200" dirty="0">
                  <a:solidFill>
                    <a:srgbClr val="000000"/>
                  </a:solidFill>
                </a:endParaRPr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3200" b="0" i="0" u="none" strike="noStrike" cap="none" spc="0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dependence</a:t>
                </a:r>
                <a:r>
                  <a:rPr kumimoji="0" lang="fr-FR" sz="32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 of </a:t>
                </a:r>
                <a:r>
                  <a:rPr kumimoji="0" lang="fr-FR" sz="3200" b="0" i="0" u="none" strike="noStrike" cap="none" spc="0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Resistance</a:t>
                </a:r>
                <a:r>
                  <a:rPr kumimoji="0" lang="fr-FR" sz="32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 </a:t>
                </a:r>
                <a:r>
                  <a:rPr kumimoji="0" lang="fr-FR" sz="3200" b="0" i="0" u="none" strike="noStrike" cap="none" spc="0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with</a:t>
                </a:r>
                <a:r>
                  <a:rPr kumimoji="0" lang="fr-FR" sz="32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 </a:t>
                </a:r>
                <a:r>
                  <a:rPr kumimoji="0" lang="fr-FR" sz="3200" b="0" i="0" u="none" strike="noStrike" cap="none" spc="0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/>
                  </a:rPr>
                  <a:t>Temperature</a:t>
                </a:r>
                <a:endParaRPr kumimoji="0" lang="fr-FR" sz="32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endParaRPr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fr-FR" dirty="0"/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GB" i="1" dirty="0" smtClean="0">
                  <a:latin typeface="Cambria Math" panose="02040503050406030204" pitchFamily="18" charset="0"/>
                </a:endParaRPr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fr-F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fr-F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GB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GB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fr-F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fr-F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0" lang="fr-FR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endParaRPr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732" y="1495342"/>
                <a:ext cx="10051211" cy="5548825"/>
              </a:xfrm>
              <a:prstGeom prst="rect">
                <a:avLst/>
              </a:prstGeom>
              <a:blipFill rotWithShape="0">
                <a:blip r:embed="rId2"/>
                <a:stretch>
                  <a:fillRect l="-1820" t="-109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267629" y="7503918"/>
            <a:ext cx="7231016" cy="1116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</a:pPr>
            <a:r>
              <a:rPr kumimoji="0" lang="fr-FR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Need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for calibration</a:t>
            </a:r>
          </a:p>
          <a:p>
            <a:pPr marL="342900" lvl="2" indent="-342900" algn="l" rtl="0" latinLnBrk="1" hangingPunct="0">
              <a:buFont typeface="Symbol" panose="05050102010706020507" pitchFamily="18" charset="2"/>
              <a:buChar char="Þ"/>
            </a:pPr>
            <a:r>
              <a:rPr lang="fr-FR" sz="3200" dirty="0" err="1" smtClean="0">
                <a:solidFill>
                  <a:srgbClr val="000000"/>
                </a:solidFill>
              </a:rPr>
              <a:t>Determination</a:t>
            </a:r>
            <a:r>
              <a:rPr lang="fr-FR" sz="3200" dirty="0" smtClean="0">
                <a:solidFill>
                  <a:srgbClr val="000000"/>
                </a:solidFill>
              </a:rPr>
              <a:t> of the time constant  : 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937428" y="7622593"/>
                <a:ext cx="4735464" cy="1104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fr-FR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fr-FR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fr-F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fr-F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32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fr-F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FR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fr-F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fr-FR" sz="32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sSup>
                                <m:sSupPr>
                                  <m:ctrlPr>
                                    <a:rPr lang="fr-F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fr-F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fr-FR" sz="32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428" y="7622593"/>
                <a:ext cx="4735464" cy="11048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4393580" y="312234"/>
            <a:ext cx="4750420" cy="1116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algn="l" rtl="0" latinLnBrk="1" hangingPunct="0"/>
            <a:r>
              <a:rPr lang="fr-FR" sz="4000" dirty="0">
                <a:solidFill>
                  <a:srgbClr val="000000"/>
                </a:solidFill>
              </a:rPr>
              <a:t>A few </a:t>
            </a:r>
            <a:r>
              <a:rPr lang="fr-FR" sz="4000" dirty="0" err="1">
                <a:solidFill>
                  <a:srgbClr val="000000"/>
                </a:solidFill>
              </a:rPr>
              <a:t>equations</a:t>
            </a:r>
            <a:r>
              <a:rPr lang="fr-FR" sz="4000" dirty="0">
                <a:solidFill>
                  <a:srgbClr val="000000"/>
                </a:solidFill>
              </a:rPr>
              <a:t>…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49158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791903" y="279936"/>
            <a:ext cx="2726578" cy="746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Calibration </a:t>
            </a: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 2" descr="capture_ecran_fig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18" y="1315844"/>
            <a:ext cx="5013340" cy="76943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5441795" y="1650258"/>
            <a:ext cx="7807255" cy="65946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SHREK</a:t>
            </a:r>
            <a:r>
              <a:rPr kumimoji="0" lang="fr-FR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</a:t>
            </a:r>
            <a:r>
              <a:rPr kumimoji="0" lang="fr-FR" sz="2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is</a:t>
            </a:r>
            <a:r>
              <a:rPr kumimoji="0" lang="fr-FR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</a:t>
            </a:r>
            <a:r>
              <a:rPr kumimoji="0" lang="fr-FR" sz="2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cooled</a:t>
            </a:r>
            <a:r>
              <a:rPr kumimoji="0" lang="fr-FR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via a high power </a:t>
            </a:r>
            <a:r>
              <a:rPr kumimoji="0" lang="fr-FR" sz="2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refrigerator</a:t>
            </a:r>
            <a:r>
              <a:rPr kumimoji="0" lang="fr-FR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,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dirty="0" err="1">
                <a:solidFill>
                  <a:srgbClr val="000000"/>
                </a:solidFill>
              </a:rPr>
              <a:t>p</a:t>
            </a:r>
            <a:r>
              <a:rPr lang="fr-FR" sz="2800" baseline="0" dirty="0" err="1" smtClean="0">
                <a:solidFill>
                  <a:srgbClr val="000000"/>
                </a:solidFill>
              </a:rPr>
              <a:t>roviding</a:t>
            </a:r>
            <a:r>
              <a:rPr lang="fr-FR" sz="2800" baseline="0" dirty="0" smtClean="0">
                <a:solidFill>
                  <a:srgbClr val="000000"/>
                </a:solidFill>
              </a:rPr>
              <a:t> up</a:t>
            </a:r>
            <a:r>
              <a:rPr lang="fr-FR" sz="2800" dirty="0" smtClean="0">
                <a:solidFill>
                  <a:srgbClr val="000000"/>
                </a:solidFill>
              </a:rPr>
              <a:t> to 400 W at </a:t>
            </a:r>
            <a:r>
              <a:rPr lang="fr-FR" sz="2800" dirty="0" smtClean="0">
                <a:solidFill>
                  <a:srgbClr val="000000"/>
                </a:solidFill>
              </a:rPr>
              <a:t>1.8 K, </a:t>
            </a:r>
            <a:r>
              <a:rPr lang="fr-FR" sz="2800" dirty="0" smtClean="0">
                <a:solidFill>
                  <a:srgbClr val="000000"/>
                </a:solidFill>
              </a:rPr>
              <a:t>and 120 W at </a:t>
            </a:r>
            <a:endParaRPr lang="fr-FR" sz="2800" dirty="0" smtClean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solidFill>
                  <a:srgbClr val="000000"/>
                </a:solidFill>
              </a:rPr>
              <a:t>1.6 </a:t>
            </a:r>
            <a:r>
              <a:rPr lang="fr-FR" sz="2800" dirty="0" smtClean="0">
                <a:solidFill>
                  <a:srgbClr val="000000"/>
                </a:solidFill>
              </a:rPr>
              <a:t>K </a:t>
            </a:r>
            <a:endParaRPr kumimoji="0" lang="fr-FR" sz="2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Calibration</a:t>
            </a:r>
            <a:r>
              <a:rPr kumimoji="0" lang="fr-FR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</a:t>
            </a:r>
            <a:r>
              <a:rPr kumimoji="0" lang="fr-FR" sz="2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is</a:t>
            </a:r>
            <a:r>
              <a:rPr kumimoji="0" lang="fr-FR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</a:t>
            </a:r>
            <a:r>
              <a:rPr kumimoji="0" lang="fr-FR" sz="2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performed</a:t>
            </a:r>
            <a:r>
              <a:rPr kumimoji="0" lang="fr-FR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by </a:t>
            </a:r>
            <a:r>
              <a:rPr kumimoji="0" lang="fr-FR" sz="2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rotating</a:t>
            </a:r>
            <a:endParaRPr kumimoji="0" lang="fr-FR" sz="2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dirty="0" err="1">
                <a:solidFill>
                  <a:srgbClr val="000000"/>
                </a:solidFill>
              </a:rPr>
              <a:t>b</a:t>
            </a:r>
            <a:r>
              <a:rPr lang="fr-FR" sz="2800" baseline="0" dirty="0" err="1" smtClean="0">
                <a:solidFill>
                  <a:srgbClr val="000000"/>
                </a:solidFill>
              </a:rPr>
              <a:t>oth</a:t>
            </a:r>
            <a:r>
              <a:rPr lang="fr-FR" sz="2800" dirty="0" smtClean="0">
                <a:solidFill>
                  <a:srgbClr val="000000"/>
                </a:solidFill>
              </a:rPr>
              <a:t> (</a:t>
            </a:r>
            <a:r>
              <a:rPr lang="fr-FR" sz="2800" dirty="0" err="1" smtClean="0">
                <a:solidFill>
                  <a:srgbClr val="000000"/>
                </a:solidFill>
              </a:rPr>
              <a:t>upper</a:t>
            </a:r>
            <a:r>
              <a:rPr lang="fr-FR" sz="2800" dirty="0" smtClean="0">
                <a:solidFill>
                  <a:srgbClr val="000000"/>
                </a:solidFill>
              </a:rPr>
              <a:t> and </a:t>
            </a:r>
            <a:r>
              <a:rPr lang="fr-FR" sz="2800" dirty="0" err="1" smtClean="0">
                <a:solidFill>
                  <a:srgbClr val="000000"/>
                </a:solidFill>
              </a:rPr>
              <a:t>lower</a:t>
            </a:r>
            <a:r>
              <a:rPr lang="fr-FR" sz="2800" dirty="0" smtClean="0">
                <a:solidFill>
                  <a:srgbClr val="000000"/>
                </a:solidFill>
              </a:rPr>
              <a:t>) </a:t>
            </a:r>
            <a:r>
              <a:rPr lang="fr-FR" sz="2800" dirty="0" err="1" smtClean="0">
                <a:solidFill>
                  <a:srgbClr val="000000"/>
                </a:solidFill>
              </a:rPr>
              <a:t>propellers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solidFill>
                  <a:srgbClr val="000000"/>
                </a:solidFill>
              </a:rPr>
              <a:t>in the </a:t>
            </a:r>
            <a:r>
              <a:rPr lang="fr-FR" sz="2800" dirty="0" err="1" smtClean="0">
                <a:solidFill>
                  <a:srgbClr val="000000"/>
                </a:solidFill>
              </a:rPr>
              <a:t>same</a:t>
            </a:r>
            <a:r>
              <a:rPr lang="fr-FR" sz="2800" dirty="0" smtClean="0">
                <a:solidFill>
                  <a:srgbClr val="000000"/>
                </a:solidFill>
              </a:rPr>
              <a:t> direction (</a:t>
            </a:r>
            <a:r>
              <a:rPr lang="fr-FR" sz="2800" dirty="0" err="1" smtClean="0">
                <a:solidFill>
                  <a:srgbClr val="000000"/>
                </a:solidFill>
              </a:rPr>
              <a:t>instead</a:t>
            </a:r>
            <a:r>
              <a:rPr lang="fr-FR" sz="2800" dirty="0" smtClean="0">
                <a:solidFill>
                  <a:srgbClr val="000000"/>
                </a:solidFill>
              </a:rPr>
              <a:t> of opposite)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800" dirty="0">
              <a:solidFill>
                <a:srgbClr val="000000"/>
              </a:solidFill>
            </a:endParaRP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</a:pPr>
            <a:r>
              <a:rPr lang="fr-FR" sz="2800" dirty="0" smtClean="0">
                <a:solidFill>
                  <a:srgbClr val="000000"/>
                </a:solidFill>
              </a:rPr>
              <a:t>Quasi </a:t>
            </a:r>
            <a:r>
              <a:rPr lang="fr-FR" sz="2800" dirty="0" err="1" smtClean="0">
                <a:solidFill>
                  <a:srgbClr val="000000"/>
                </a:solidFill>
              </a:rPr>
              <a:t>solid</a:t>
            </a:r>
            <a:r>
              <a:rPr lang="fr-FR" sz="2800" dirty="0" smtClean="0">
                <a:solidFill>
                  <a:srgbClr val="000000"/>
                </a:solidFill>
              </a:rPr>
              <a:t> rotation of the </a:t>
            </a:r>
            <a:r>
              <a:rPr lang="fr-FR" sz="2800" dirty="0" err="1" smtClean="0">
                <a:solidFill>
                  <a:srgbClr val="000000"/>
                </a:solidFill>
              </a:rPr>
              <a:t>fluid</a:t>
            </a:r>
            <a:r>
              <a:rPr lang="fr-FR" sz="2800" dirty="0" smtClean="0">
                <a:solidFill>
                  <a:srgbClr val="000000"/>
                </a:solidFill>
              </a:rPr>
              <a:t>,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2800" dirty="0">
                <a:solidFill>
                  <a:srgbClr val="000000"/>
                </a:solidFill>
              </a:rPr>
              <a:t>a</a:t>
            </a:r>
            <a:r>
              <a:rPr lang="fr-FR" sz="2800" dirty="0" smtClean="0">
                <a:solidFill>
                  <a:srgbClr val="000000"/>
                </a:solidFill>
              </a:rPr>
              <a:t>t </a:t>
            </a:r>
            <a:r>
              <a:rPr lang="fr-FR" sz="2800" dirty="0" smtClean="0">
                <a:solidFill>
                  <a:srgbClr val="000000"/>
                </a:solidFill>
              </a:rPr>
              <a:t>the speed of </a:t>
            </a:r>
            <a:r>
              <a:rPr lang="fr-FR" sz="2800" dirty="0" err="1" smtClean="0">
                <a:solidFill>
                  <a:srgbClr val="000000"/>
                </a:solidFill>
              </a:rPr>
              <a:t>propellers</a:t>
            </a:r>
            <a:r>
              <a:rPr lang="fr-FR" sz="2800" dirty="0" smtClean="0">
                <a:solidFill>
                  <a:srgbClr val="000000"/>
                </a:solidFill>
              </a:rPr>
              <a:t>  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sz="2800" dirty="0" smtClean="0">
              <a:solidFill>
                <a:srgbClr val="000000"/>
              </a:solidFill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Calibration</a:t>
            </a:r>
            <a:r>
              <a:rPr kumimoji="0" lang="fr-FR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</a:t>
            </a:r>
            <a:r>
              <a:rPr kumimoji="0" lang="fr-FR" sz="2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performed</a:t>
            </a:r>
            <a:r>
              <a:rPr kumimoji="0" lang="fr-FR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in </a:t>
            </a:r>
            <a:r>
              <a:rPr kumimoji="0" lang="fr-FR" sz="2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HeI</a:t>
            </a:r>
            <a:r>
              <a:rPr kumimoji="0" lang="fr-FR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( T=2.5 K) 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2800" dirty="0">
                <a:solidFill>
                  <a:srgbClr val="000000"/>
                </a:solidFill>
              </a:rPr>
              <a:t>a</a:t>
            </a:r>
            <a:r>
              <a:rPr lang="fr-FR" sz="2800" baseline="0" dirty="0" smtClean="0">
                <a:solidFill>
                  <a:srgbClr val="000000"/>
                </a:solidFill>
              </a:rPr>
              <a:t>nd</a:t>
            </a:r>
            <a:r>
              <a:rPr lang="fr-FR" sz="2800" dirty="0" smtClean="0">
                <a:solidFill>
                  <a:srgbClr val="000000"/>
                </a:solidFill>
              </a:rPr>
              <a:t> in </a:t>
            </a:r>
            <a:r>
              <a:rPr lang="fr-FR" sz="2800" dirty="0" err="1" smtClean="0">
                <a:solidFill>
                  <a:srgbClr val="000000"/>
                </a:solidFill>
              </a:rPr>
              <a:t>HeII</a:t>
            </a:r>
            <a:r>
              <a:rPr lang="fr-FR" sz="2800" dirty="0" smtClean="0">
                <a:solidFill>
                  <a:srgbClr val="000000"/>
                </a:solidFill>
              </a:rPr>
              <a:t> (T=2 K)</a:t>
            </a:r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1480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59044" y="362545"/>
            <a:ext cx="5294589" cy="746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Calibration (</a:t>
            </a:r>
            <a:r>
              <a:rPr kumimoji="0" lang="fr-FR" sz="4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continued</a:t>
            </a:r>
            <a:r>
              <a:rPr kumimoji="0" lang="fr-FR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)</a:t>
            </a: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313" y="1324910"/>
            <a:ext cx="9671946" cy="431216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313" y="5615311"/>
            <a:ext cx="9922118" cy="427626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019097" y="2957264"/>
            <a:ext cx="4186913" cy="5301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In </a:t>
            </a:r>
            <a:r>
              <a:rPr kumimoji="0" lang="fr-FR" sz="2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HeI</a:t>
            </a:r>
            <a:r>
              <a:rPr kumimoji="0" lang="fr-FR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: fit </a:t>
            </a:r>
            <a:r>
              <a:rPr kumimoji="0" lang="fr-FR" sz="2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with</a:t>
            </a:r>
            <a:r>
              <a:rPr kumimoji="0" lang="fr-FR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dirty="0" err="1" smtClean="0">
                <a:solidFill>
                  <a:srgbClr val="000000"/>
                </a:solidFill>
              </a:rPr>
              <a:t>King’s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</a:rPr>
              <a:t>law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</a:rPr>
              <a:t>very</a:t>
            </a:r>
            <a:r>
              <a:rPr lang="fr-FR" sz="2800" dirty="0" smtClean="0">
                <a:solidFill>
                  <a:srgbClr val="000000"/>
                </a:solidFill>
              </a:rPr>
              <a:t> good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solidFill>
                  <a:srgbClr val="000000"/>
                </a:solidFill>
              </a:rPr>
              <a:t>In </a:t>
            </a:r>
            <a:r>
              <a:rPr lang="fr-FR" sz="2800" dirty="0" err="1" smtClean="0">
                <a:solidFill>
                  <a:srgbClr val="000000"/>
                </a:solidFill>
              </a:rPr>
              <a:t>HeII</a:t>
            </a:r>
            <a:r>
              <a:rPr lang="fr-FR" sz="2800" dirty="0" smtClean="0">
                <a:solidFill>
                  <a:srgbClr val="000000"/>
                </a:solidFill>
              </a:rPr>
              <a:t>: </a:t>
            </a:r>
            <a:r>
              <a:rPr lang="fr-FR" sz="2800" dirty="0" err="1" smtClean="0">
                <a:solidFill>
                  <a:srgbClr val="000000"/>
                </a:solidFill>
              </a:rPr>
              <a:t>King’s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</a:rPr>
              <a:t>law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2800" dirty="0" smtClean="0">
                <a:solidFill>
                  <a:srgbClr val="000000"/>
                </a:solidFill>
              </a:rPr>
              <a:t>not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dirty="0" err="1" smtClean="0">
                <a:solidFill>
                  <a:srgbClr val="000000"/>
                </a:solidFill>
              </a:rPr>
              <a:t>S</a:t>
            </a:r>
            <a:r>
              <a:rPr kumimoji="0" lang="fr-FR" sz="2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atisfactory</a:t>
            </a:r>
            <a:r>
              <a:rPr kumimoji="0" lang="fr-FR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&amp; calibration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dirty="0" err="1">
                <a:solidFill>
                  <a:srgbClr val="000000"/>
                </a:solidFill>
              </a:rPr>
              <a:t>c</a:t>
            </a:r>
            <a:r>
              <a:rPr kumimoji="0" lang="fr-FR" sz="2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urve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</a:rPr>
              <a:t>depends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2800" dirty="0" smtClean="0">
                <a:solidFill>
                  <a:srgbClr val="000000"/>
                </a:solidFill>
              </a:rPr>
              <a:t>on the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dirty="0" err="1">
                <a:solidFill>
                  <a:srgbClr val="000000"/>
                </a:solidFill>
              </a:rPr>
              <a:t>t</a:t>
            </a:r>
            <a:r>
              <a:rPr lang="fr-FR" sz="2800" dirty="0" err="1" smtClean="0">
                <a:solidFill>
                  <a:srgbClr val="000000"/>
                </a:solidFill>
              </a:rPr>
              <a:t>emperature</a:t>
            </a:r>
            <a:endParaRPr lang="fr-FR" sz="2800" dirty="0" smtClean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dirty="0" err="1" smtClean="0">
                <a:solidFill>
                  <a:srgbClr val="000000"/>
                </a:solidFill>
              </a:rPr>
              <a:t>However</a:t>
            </a:r>
            <a:r>
              <a:rPr lang="fr-FR" sz="2800" dirty="0" smtClean="0">
                <a:solidFill>
                  <a:srgbClr val="000000"/>
                </a:solidFill>
              </a:rPr>
              <a:t>, </a:t>
            </a:r>
            <a:r>
              <a:rPr lang="fr-FR" sz="2800" dirty="0" err="1" smtClean="0">
                <a:solidFill>
                  <a:srgbClr val="000000"/>
                </a:solidFill>
              </a:rPr>
              <a:t>even</a:t>
            </a:r>
            <a:r>
              <a:rPr lang="fr-FR" sz="2800" dirty="0" smtClean="0">
                <a:solidFill>
                  <a:srgbClr val="000000"/>
                </a:solidFill>
              </a:rPr>
              <a:t> in </a:t>
            </a:r>
            <a:r>
              <a:rPr lang="fr-FR" sz="2800" dirty="0" err="1" smtClean="0">
                <a:solidFill>
                  <a:srgbClr val="000000"/>
                </a:solidFill>
              </a:rPr>
              <a:t>HeII</a:t>
            </a:r>
            <a:r>
              <a:rPr lang="fr-FR" sz="2800" dirty="0" smtClean="0">
                <a:solidFill>
                  <a:srgbClr val="000000"/>
                </a:solidFill>
              </a:rPr>
              <a:t>,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dirty="0">
                <a:solidFill>
                  <a:srgbClr val="000000"/>
                </a:solidFill>
              </a:rPr>
              <a:t>h</a:t>
            </a:r>
            <a:r>
              <a:rPr kumimoji="0" lang="fr-FR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ot </a:t>
            </a:r>
            <a:r>
              <a:rPr kumimoji="0" lang="fr-FR" sz="2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wires</a:t>
            </a:r>
            <a:r>
              <a:rPr kumimoji="0" lang="fr-FR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are </a:t>
            </a:r>
            <a:r>
              <a:rPr kumimoji="0" lang="fr-FR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sensitive </a:t>
            </a:r>
            <a:endParaRPr kumimoji="0" lang="fr-FR" sz="2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solidFill>
                  <a:srgbClr val="000000"/>
                </a:solidFill>
              </a:rPr>
              <a:t>to</a:t>
            </a:r>
            <a:r>
              <a:rPr kumimoji="0" lang="fr-FR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the </a:t>
            </a:r>
            <a:r>
              <a:rPr lang="fr-FR" sz="2800" dirty="0" err="1" smtClean="0">
                <a:solidFill>
                  <a:srgbClr val="000000"/>
                </a:solidFill>
              </a:rPr>
              <a:t>Velocity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2800" dirty="0" smtClean="0">
                <a:solidFill>
                  <a:srgbClr val="000000"/>
                </a:solidFill>
              </a:rPr>
              <a:t>(</a:t>
            </a:r>
            <a:r>
              <a:rPr lang="fr-FR" sz="2800" dirty="0" err="1" smtClean="0">
                <a:solidFill>
                  <a:srgbClr val="000000"/>
                </a:solidFill>
              </a:rPr>
              <a:t>above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solidFill>
                  <a:srgbClr val="000000"/>
                </a:solidFill>
              </a:rPr>
              <a:t>a certain </a:t>
            </a:r>
            <a:r>
              <a:rPr lang="fr-FR" sz="2800" dirty="0" err="1" smtClean="0">
                <a:solidFill>
                  <a:srgbClr val="000000"/>
                </a:solidFill>
              </a:rPr>
              <a:t>threshhold</a:t>
            </a:r>
            <a:r>
              <a:rPr lang="fr-FR" sz="2800" dirty="0" smtClean="0">
                <a:solidFill>
                  <a:srgbClr val="000000"/>
                </a:solidFill>
              </a:rPr>
              <a:t>)</a:t>
            </a:r>
            <a:endParaRPr kumimoji="0" lang="fr-FR" sz="2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3214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666666"/>
      </a:dk1>
      <a:lt1>
        <a:srgbClr val="FFFFFF"/>
      </a:lt1>
      <a:dk2>
        <a:srgbClr val="A7A7A7"/>
      </a:dk2>
      <a:lt2>
        <a:srgbClr val="535353"/>
      </a:lt2>
      <a:accent1>
        <a:srgbClr val="DC0528"/>
      </a:accent1>
      <a:accent2>
        <a:srgbClr val="7B0316"/>
      </a:accent2>
      <a:accent3>
        <a:srgbClr val="5F0211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DC0528"/>
          </a:solidFill>
          <a:prstDash val="solid"/>
          <a:bevel/>
        </a:ln>
        <a:effectLst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66666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DC0528"/>
          </a:solidFill>
          <a:prstDash val="solid"/>
          <a:bevel/>
        </a:ln>
        <a:effectLst>
          <a:outerShdw blurRad="50800" dist="254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66666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C0528"/>
      </a:accent1>
      <a:accent2>
        <a:srgbClr val="7B0316"/>
      </a:accent2>
      <a:accent3>
        <a:srgbClr val="5F0211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DC0528"/>
          </a:solidFill>
          <a:prstDash val="solid"/>
          <a:bevel/>
        </a:ln>
        <a:effectLst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66666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DC0528"/>
          </a:solidFill>
          <a:prstDash val="solid"/>
          <a:bevel/>
        </a:ln>
        <a:effectLst>
          <a:outerShdw blurRad="50800" dist="254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66666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591</Words>
  <Application>Microsoft Office PowerPoint</Application>
  <PresentationFormat>Personnalisé</PresentationFormat>
  <Paragraphs>138</Paragraphs>
  <Slides>14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Cambria Math</vt:lpstr>
      <vt:lpstr>Gill Sans</vt:lpstr>
      <vt:lpstr>Helvetica</vt:lpstr>
      <vt:lpstr>Helvetica Neue</vt:lpstr>
      <vt:lpstr>Symbol</vt:lpstr>
      <vt:lpstr>Times New Roman</vt:lpstr>
      <vt:lpstr>Default</vt:lpstr>
      <vt:lpstr>Équation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ROUSSET Bernard 136275</dc:creator>
  <cp:lastModifiedBy>GIRARD Alain 112407</cp:lastModifiedBy>
  <cp:revision>129</cp:revision>
  <cp:lastPrinted>2015-05-18T14:46:33Z</cp:lastPrinted>
  <dcterms:modified xsi:type="dcterms:W3CDTF">2018-09-04T14:54:01Z</dcterms:modified>
</cp:coreProperties>
</file>