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4151" r:id="rId2"/>
    <p:sldMasterId id="2147484165" r:id="rId3"/>
  </p:sldMasterIdLst>
  <p:notesMasterIdLst>
    <p:notesMasterId r:id="rId31"/>
  </p:notesMasterIdLst>
  <p:handoutMasterIdLst>
    <p:handoutMasterId r:id="rId32"/>
  </p:handoutMasterIdLst>
  <p:sldIdLst>
    <p:sldId id="623" r:id="rId4"/>
    <p:sldId id="495" r:id="rId5"/>
    <p:sldId id="660" r:id="rId6"/>
    <p:sldId id="676" r:id="rId7"/>
    <p:sldId id="679" r:id="rId8"/>
    <p:sldId id="680" r:id="rId9"/>
    <p:sldId id="678" r:id="rId10"/>
    <p:sldId id="624" r:id="rId11"/>
    <p:sldId id="635" r:id="rId12"/>
    <p:sldId id="633" r:id="rId13"/>
    <p:sldId id="661" r:id="rId14"/>
    <p:sldId id="637" r:id="rId15"/>
    <p:sldId id="662" r:id="rId16"/>
    <p:sldId id="663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4" r:id="rId27"/>
    <p:sldId id="682" r:id="rId28"/>
    <p:sldId id="675" r:id="rId29"/>
    <p:sldId id="681" r:id="rId30"/>
  </p:sldIdLst>
  <p:sldSz cx="9906000" cy="6858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orient="horz" pos="1791">
          <p15:clr>
            <a:srgbClr val="A4A3A4"/>
          </p15:clr>
        </p15:guide>
        <p15:guide id="3" orient="horz" pos="1904">
          <p15:clr>
            <a:srgbClr val="A4A3A4"/>
          </p15:clr>
        </p15:guide>
        <p15:guide id="4" orient="horz" pos="1949">
          <p15:clr>
            <a:srgbClr val="A4A3A4"/>
          </p15:clr>
        </p15:guide>
        <p15:guide id="5" orient="horz" pos="2371">
          <p15:clr>
            <a:srgbClr val="A4A3A4"/>
          </p15:clr>
        </p15:guide>
        <p15:guide id="6" pos="262">
          <p15:clr>
            <a:srgbClr val="A4A3A4"/>
          </p15:clr>
        </p15:guide>
        <p15:guide id="7" pos="3898">
          <p15:clr>
            <a:srgbClr val="A4A3A4"/>
          </p15:clr>
        </p15:guide>
        <p15:guide id="8" pos="52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3CA"/>
    <a:srgbClr val="0000FF"/>
    <a:srgbClr val="FAF6F3"/>
    <a:srgbClr val="FFFFFF"/>
    <a:srgbClr val="F3EFEC"/>
    <a:srgbClr val="FFE1E3"/>
    <a:srgbClr val="426C8E"/>
    <a:srgbClr val="50719C"/>
    <a:srgbClr val="E08428"/>
    <a:srgbClr val="CD7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濃色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212" autoAdjust="0"/>
  </p:normalViewPr>
  <p:slideViewPr>
    <p:cSldViewPr snapToGrid="0">
      <p:cViewPr varScale="1">
        <p:scale>
          <a:sx n="72" d="100"/>
          <a:sy n="72" d="100"/>
        </p:scale>
        <p:origin x="800" y="20"/>
      </p:cViewPr>
      <p:guideLst>
        <p:guide orient="horz" pos="3838"/>
        <p:guide orient="horz" pos="1791"/>
        <p:guide orient="horz" pos="1904"/>
        <p:guide orient="horz" pos="1949"/>
        <p:guide orient="horz" pos="2371"/>
        <p:guide pos="262"/>
        <p:guide pos="3898"/>
        <p:guide pos="52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30"/>
    </p:cViewPr>
  </p:sorterViewPr>
  <p:notesViewPr>
    <p:cSldViewPr snapToGrid="0">
      <p:cViewPr varScale="1">
        <p:scale>
          <a:sx n="49" d="100"/>
          <a:sy n="49" d="100"/>
        </p:scale>
        <p:origin x="-2958" y="-108"/>
      </p:cViewPr>
      <p:guideLst>
        <p:guide orient="horz" pos="3108"/>
        <p:guide pos="2122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t" anchorCtr="0" compatLnSpc="1">
            <a:prstTxWarp prst="textNoShape">
              <a:avLst/>
            </a:prstTxWarp>
          </a:bodyPr>
          <a:lstStyle>
            <a:lvl1pPr defTabSz="904289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 bwMode="auto">
          <a:xfrm>
            <a:off x="3856043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t" anchorCtr="0" compatLnSpc="1">
            <a:prstTxWarp prst="textNoShape">
              <a:avLst/>
            </a:prstTxWarp>
          </a:bodyPr>
          <a:lstStyle>
            <a:lvl1pPr algn="r" defTabSz="904289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937ADD-20D7-4C47-8FC9-F31589242C52}" type="datetimeFigureOut">
              <a:rPr lang="ja-JP" altLang="en-US"/>
              <a:pPr>
                <a:defRPr/>
              </a:pPr>
              <a:t>2018/9/4</a:t>
            </a:fld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 bwMode="auto">
          <a:xfrm>
            <a:off x="5" y="9440866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b" anchorCtr="0" compatLnSpc="1">
            <a:prstTxWarp prst="textNoShape">
              <a:avLst/>
            </a:prstTxWarp>
          </a:bodyPr>
          <a:lstStyle>
            <a:lvl1pPr defTabSz="904289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 bwMode="auto">
          <a:xfrm>
            <a:off x="3856043" y="9440866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b" anchorCtr="0" compatLnSpc="1">
            <a:prstTxWarp prst="textNoShape">
              <a:avLst/>
            </a:prstTxWarp>
          </a:bodyPr>
          <a:lstStyle>
            <a:lvl1pPr algn="r" defTabSz="904289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622E79-AC88-45D3-862E-DBD5D87FE2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6723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t" anchorCtr="0" compatLnSpc="1">
            <a:prstTxWarp prst="textNoShape">
              <a:avLst/>
            </a:prstTxWarp>
          </a:bodyPr>
          <a:lstStyle>
            <a:lvl1pPr defTabSz="904289">
              <a:defRPr sz="1300" b="0"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40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t" anchorCtr="0" compatLnSpc="1">
            <a:prstTxWarp prst="textNoShape">
              <a:avLst/>
            </a:prstTxWarp>
          </a:bodyPr>
          <a:lstStyle>
            <a:lvl1pPr algn="r" defTabSz="904289">
              <a:defRPr sz="1300" b="0"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4800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2" y="4721228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 smtClean="0"/>
              <a:t>マスタ</a:t>
            </a:r>
            <a:r>
              <a:rPr lang="en-US" altLang="ja-JP" noProof="0" dirty="0" smtClean="0"/>
              <a:t> </a:t>
            </a:r>
            <a:r>
              <a:rPr lang="ja-JP" altLang="en-US" noProof="0" dirty="0" smtClean="0"/>
              <a:t>テキストの書式設定</a:t>
            </a:r>
            <a:endParaRPr lang="en-US" altLang="ja-JP" noProof="0" dirty="0" smtClean="0"/>
          </a:p>
          <a:p>
            <a:pPr lvl="1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2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2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3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3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4 </a:t>
            </a:r>
            <a:r>
              <a:rPr lang="ja-JP" altLang="en-US" noProof="0" dirty="0" smtClean="0"/>
              <a:t>レベル</a:t>
            </a:r>
            <a:endParaRPr lang="en-US" altLang="ja-JP" noProof="0" dirty="0" smtClean="0"/>
          </a:p>
          <a:p>
            <a:pPr lvl="4"/>
            <a:r>
              <a:rPr lang="ja-JP" altLang="en-US" noProof="0" dirty="0" smtClean="0"/>
              <a:t>第</a:t>
            </a:r>
            <a:r>
              <a:rPr lang="en-US" altLang="ja-JP" noProof="0" dirty="0" smtClean="0"/>
              <a:t> 5 </a:t>
            </a:r>
            <a:r>
              <a:rPr lang="ja-JP" altLang="en-US" noProof="0" dirty="0" smtClean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4245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b" anchorCtr="0" compatLnSpc="1">
            <a:prstTxWarp prst="textNoShape">
              <a:avLst/>
            </a:prstTxWarp>
          </a:bodyPr>
          <a:lstStyle>
            <a:lvl1pPr defTabSz="904289">
              <a:defRPr sz="1300" b="0"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40" y="944245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28" tIns="47815" rIns="95628" bIns="47815" numCol="1" anchor="b" anchorCtr="0" compatLnSpc="1">
            <a:prstTxWarp prst="textNoShape">
              <a:avLst/>
            </a:prstTxWarp>
          </a:bodyPr>
          <a:lstStyle>
            <a:lvl1pPr algn="r" defTabSz="904289">
              <a:defRPr sz="1300" b="0"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fld id="{52FDA5EC-B1A0-400E-BAC3-2CB8CC604B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7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DA5EC-B1A0-400E-BAC3-2CB8CC604B62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54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764" indent="-285678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2717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599802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6889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397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061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8148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523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C3FA89-9C4C-4FD3-AC2E-397DED29EDFA}" type="slidenum">
              <a:rPr lang="en-US" altLang="ja-JP" sz="1300"/>
              <a:pPr eaLnBrk="1" hangingPunct="1">
                <a:spcBef>
                  <a:spcPct val="0"/>
                </a:spcBef>
              </a:pPr>
              <a:t>24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4166114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DA5EC-B1A0-400E-BAC3-2CB8CC604B6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DA5EC-B1A0-400E-BAC3-2CB8CC604B62}" type="slidenum">
              <a:rPr lang="en-US" altLang="ja-JP" smtClean="0"/>
              <a:pPr>
                <a:defRPr/>
              </a:pPr>
              <a:t>27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69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764" indent="-285678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2717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599802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6889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397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061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8148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523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C3FA89-9C4C-4FD3-AC2E-397DED29EDFA}" type="slidenum">
              <a:rPr lang="en-US" altLang="ja-JP" sz="1300"/>
              <a:pPr eaLnBrk="1" hangingPunct="1">
                <a:spcBef>
                  <a:spcPct val="0"/>
                </a:spcBef>
              </a:pPr>
              <a:t>2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253900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764" indent="-285678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2717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599802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6889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397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061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8148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523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C3FA89-9C4C-4FD3-AC2E-397DED29EDFA}" type="slidenum">
              <a:rPr lang="en-US" altLang="ja-JP" sz="1300"/>
              <a:pPr eaLnBrk="1" hangingPunct="1">
                <a:spcBef>
                  <a:spcPct val="0"/>
                </a:spcBef>
              </a:pPr>
              <a:t>3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82328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DA5EC-B1A0-400E-BAC3-2CB8CC604B62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371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DA5EC-B1A0-400E-BAC3-2CB8CC604B6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2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DA5EC-B1A0-400E-BAC3-2CB8CC604B6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764" indent="-285678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2717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599802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6889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397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061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8148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523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C3FA89-9C4C-4FD3-AC2E-397DED29EDFA}" type="slidenum">
              <a:rPr lang="en-US" altLang="ja-JP" sz="1300"/>
              <a:pPr eaLnBrk="1" hangingPunct="1">
                <a:spcBef>
                  <a:spcPct val="0"/>
                </a:spcBef>
              </a:pPr>
              <a:t>11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84239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764" indent="-285678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2717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599802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6889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397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061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8148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523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C3FA89-9C4C-4FD3-AC2E-397DED29EDFA}" type="slidenum">
              <a:rPr lang="en-US" altLang="ja-JP" sz="1300"/>
              <a:pPr eaLnBrk="1" hangingPunct="1">
                <a:spcBef>
                  <a:spcPct val="0"/>
                </a:spcBef>
              </a:pPr>
              <a:t>15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1384108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764" indent="-285678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2717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599802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6889" indent="-228543" defTabSz="903064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397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061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8148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5234" indent="-228543" defTabSz="903064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FC3FA89-9C4C-4FD3-AC2E-397DED29EDFA}" type="slidenum">
              <a:rPr lang="en-US" altLang="ja-JP" sz="1300"/>
              <a:pPr eaLnBrk="1" hangingPunct="1">
                <a:spcBef>
                  <a:spcPct val="0"/>
                </a:spcBef>
              </a:pPr>
              <a:t>20</a:t>
            </a:fld>
            <a:endParaRPr lang="en-US" altLang="ja-JP" sz="1300"/>
          </a:p>
        </p:txBody>
      </p:sp>
    </p:spTree>
    <p:extLst>
      <p:ext uri="{BB962C8B-B14F-4D97-AF65-F5344CB8AC3E}">
        <p14:creationId xmlns:p14="http://schemas.microsoft.com/office/powerpoint/2010/main" val="299449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/>
          </p:nvPr>
        </p:nvSpPr>
        <p:spPr>
          <a:xfrm>
            <a:off x="381000" y="1125538"/>
            <a:ext cx="9144000" cy="49688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647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25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追加】白紙_タイトルバー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906000" cy="119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80963"/>
            <a:ext cx="91440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125538"/>
            <a:ext cx="9144000" cy="49688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9469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/>
          </p:nvPr>
        </p:nvSpPr>
        <p:spPr>
          <a:xfrm>
            <a:off x="381000" y="1125538"/>
            <a:ext cx="9144000" cy="49688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00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8"/>
          <p:cNvSpPr>
            <a:spLocks noChangeArrowheads="1"/>
          </p:cNvSpPr>
          <p:nvPr userDrawn="1"/>
        </p:nvSpPr>
        <p:spPr bwMode="auto">
          <a:xfrm>
            <a:off x="-32676" y="1"/>
            <a:ext cx="9938677" cy="6873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kumimoji="0" lang="en-US" altLang="ja-JP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kumimoji="0" lang="en-US" alt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フリーフォーム 4"/>
          <p:cNvSpPr/>
          <p:nvPr userDrawn="1"/>
        </p:nvSpPr>
        <p:spPr>
          <a:xfrm>
            <a:off x="-18918" y="-6350"/>
            <a:ext cx="9752939" cy="688498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45" h="5071647">
                <a:moveTo>
                  <a:pt x="0" y="9590"/>
                </a:moveTo>
                <a:lnTo>
                  <a:pt x="6629445" y="0"/>
                </a:lnTo>
                <a:lnTo>
                  <a:pt x="3714165" y="5071647"/>
                </a:lnTo>
                <a:lnTo>
                  <a:pt x="6029" y="5067556"/>
                </a:lnTo>
                <a:cubicBezTo>
                  <a:pt x="3728" y="3388069"/>
                  <a:pt x="2301" y="1689077"/>
                  <a:pt x="0" y="9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ＭＳ Ｐゴシック" panose="020B0600070205080204" pitchFamily="50" charset="-128"/>
              <a:cs typeface="Verdana" panose="020B0604030504040204" pitchFamily="34" charset="0"/>
            </a:endParaRPr>
          </a:p>
        </p:txBody>
      </p:sp>
      <p:pic>
        <p:nvPicPr>
          <p:cNvPr id="6" name="図 1" descr="Kawasaki_GroupBrandMark_Pl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" y="5300664"/>
            <a:ext cx="4180814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1813" y="1304925"/>
            <a:ext cx="7862360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buNone/>
              <a:defRPr lang="ja-JP" altLang="en-US" sz="2000" b="0" baseline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401813" y="2276475"/>
            <a:ext cx="6953094" cy="1131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>
            <a:lvl1pPr>
              <a:defRPr lang="ja-JP" altLang="en-US" sz="3200" b="1" baseline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15636" y="3990109"/>
            <a:ext cx="391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4C4948"/>
                </a:solidFill>
              </a:rPr>
              <a:t>Kawasaki Heavy Industries, Ltd.</a:t>
            </a:r>
            <a:endParaRPr lang="ja-JP" altLang="en-US" sz="1600" dirty="0" smtClean="0">
              <a:solidFill>
                <a:srgbClr val="4C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追加】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正方形/長方形 8"/>
          <p:cNvSpPr>
            <a:spLocks noChangeArrowheads="1"/>
          </p:cNvSpPr>
          <p:nvPr userDrawn="1"/>
        </p:nvSpPr>
        <p:spPr bwMode="auto">
          <a:xfrm>
            <a:off x="534728" y="-2013"/>
            <a:ext cx="9371272" cy="64814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endParaRPr kumimoji="0" lang="ja-JP" altLang="en-US" sz="1600" b="0" dirty="0" smtClean="0">
              <a:solidFill>
                <a:srgbClr val="000000"/>
              </a:solidFill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7" name="フリーフォーム 6"/>
          <p:cNvSpPr/>
          <p:nvPr userDrawn="1"/>
        </p:nvSpPr>
        <p:spPr>
          <a:xfrm>
            <a:off x="2536458" y="0"/>
            <a:ext cx="7377955" cy="6481482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  <a:gd name="connsiteX0" fmla="*/ 0 w 6907338"/>
              <a:gd name="connsiteY0" fmla="*/ 6038 h 5071647"/>
              <a:gd name="connsiteX1" fmla="*/ 6907338 w 6907338"/>
              <a:gd name="connsiteY1" fmla="*/ 0 h 5071647"/>
              <a:gd name="connsiteX2" fmla="*/ 3992058 w 6907338"/>
              <a:gd name="connsiteY2" fmla="*/ 5071647 h 5071647"/>
              <a:gd name="connsiteX3" fmla="*/ 283922 w 6907338"/>
              <a:gd name="connsiteY3" fmla="*/ 5067556 h 5071647"/>
              <a:gd name="connsiteX4" fmla="*/ 0 w 6907338"/>
              <a:gd name="connsiteY4" fmla="*/ 6038 h 5071647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3994358 w 6909638"/>
              <a:gd name="connsiteY2" fmla="*/ 5071647 h 5081563"/>
              <a:gd name="connsiteX3" fmla="*/ 2301 w 6909638"/>
              <a:gd name="connsiteY3" fmla="*/ 5081563 h 5081563"/>
              <a:gd name="connsiteX4" fmla="*/ 2300 w 6909638"/>
              <a:gd name="connsiteY4" fmla="*/ 6038 h 5081563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5332633 w 6909638"/>
              <a:gd name="connsiteY2" fmla="*/ 2765031 h 5081563"/>
              <a:gd name="connsiteX3" fmla="*/ 3994358 w 6909638"/>
              <a:gd name="connsiteY3" fmla="*/ 5071647 h 5081563"/>
              <a:gd name="connsiteX4" fmla="*/ 2301 w 6909638"/>
              <a:gd name="connsiteY4" fmla="*/ 5081563 h 5081563"/>
              <a:gd name="connsiteX5" fmla="*/ 2300 w 6909638"/>
              <a:gd name="connsiteY5" fmla="*/ 6038 h 5081563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5332633 w 6909638"/>
              <a:gd name="connsiteY2" fmla="*/ 2765031 h 5081563"/>
              <a:gd name="connsiteX3" fmla="*/ 3994358 w 6909638"/>
              <a:gd name="connsiteY3" fmla="*/ 5071647 h 5081563"/>
              <a:gd name="connsiteX4" fmla="*/ 2301 w 6909638"/>
              <a:gd name="connsiteY4" fmla="*/ 5081563 h 5081563"/>
              <a:gd name="connsiteX5" fmla="*/ 2300 w 6909638"/>
              <a:gd name="connsiteY5" fmla="*/ 6038 h 5081563"/>
              <a:gd name="connsiteX0" fmla="*/ 2300 w 5338729"/>
              <a:gd name="connsiteY0" fmla="*/ 7009 h 5082534"/>
              <a:gd name="connsiteX1" fmla="*/ 5332633 w 5338729"/>
              <a:gd name="connsiteY1" fmla="*/ 0 h 5082534"/>
              <a:gd name="connsiteX2" fmla="*/ 5332633 w 5338729"/>
              <a:gd name="connsiteY2" fmla="*/ 2766002 h 5082534"/>
              <a:gd name="connsiteX3" fmla="*/ 3994358 w 5338729"/>
              <a:gd name="connsiteY3" fmla="*/ 5072618 h 5082534"/>
              <a:gd name="connsiteX4" fmla="*/ 2301 w 5338729"/>
              <a:gd name="connsiteY4" fmla="*/ 5082534 h 5082534"/>
              <a:gd name="connsiteX5" fmla="*/ 2300 w 5338729"/>
              <a:gd name="connsiteY5" fmla="*/ 7009 h 5082534"/>
              <a:gd name="connsiteX0" fmla="*/ 2300 w 5338729"/>
              <a:gd name="connsiteY0" fmla="*/ 1104641 h 6180166"/>
              <a:gd name="connsiteX1" fmla="*/ 5332633 w 5338729"/>
              <a:gd name="connsiteY1" fmla="*/ 1097632 h 6180166"/>
              <a:gd name="connsiteX2" fmla="*/ 5332633 w 5338729"/>
              <a:gd name="connsiteY2" fmla="*/ 3863634 h 6180166"/>
              <a:gd name="connsiteX3" fmla="*/ 3994358 w 5338729"/>
              <a:gd name="connsiteY3" fmla="*/ 6170250 h 6180166"/>
              <a:gd name="connsiteX4" fmla="*/ 2301 w 5338729"/>
              <a:gd name="connsiteY4" fmla="*/ 6180166 h 6180166"/>
              <a:gd name="connsiteX5" fmla="*/ 2300 w 5338729"/>
              <a:gd name="connsiteY5" fmla="*/ 1104641 h 6180166"/>
              <a:gd name="connsiteX0" fmla="*/ 2300 w 5338729"/>
              <a:gd name="connsiteY0" fmla="*/ 7009 h 5082534"/>
              <a:gd name="connsiteX1" fmla="*/ 5332633 w 5338729"/>
              <a:gd name="connsiteY1" fmla="*/ 0 h 5082534"/>
              <a:gd name="connsiteX2" fmla="*/ 5332633 w 5338729"/>
              <a:gd name="connsiteY2" fmla="*/ 2766002 h 5082534"/>
              <a:gd name="connsiteX3" fmla="*/ 3994358 w 5338729"/>
              <a:gd name="connsiteY3" fmla="*/ 5072618 h 5082534"/>
              <a:gd name="connsiteX4" fmla="*/ 2301 w 5338729"/>
              <a:gd name="connsiteY4" fmla="*/ 5082534 h 5082534"/>
              <a:gd name="connsiteX5" fmla="*/ 2300 w 5338729"/>
              <a:gd name="connsiteY5" fmla="*/ 7009 h 508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729" h="5082534">
                <a:moveTo>
                  <a:pt x="2300" y="7009"/>
                </a:moveTo>
                <a:lnTo>
                  <a:pt x="5332633" y="0"/>
                </a:lnTo>
                <a:cubicBezTo>
                  <a:pt x="5333032" y="1097632"/>
                  <a:pt x="5338729" y="1738752"/>
                  <a:pt x="5332633" y="2766002"/>
                </a:cubicBezTo>
                <a:lnTo>
                  <a:pt x="3994358" y="5072618"/>
                </a:lnTo>
                <a:lnTo>
                  <a:pt x="2301" y="5082534"/>
                </a:lnTo>
                <a:cubicBezTo>
                  <a:pt x="0" y="3403047"/>
                  <a:pt x="4601" y="1686496"/>
                  <a:pt x="2300" y="700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6" name="フリーフォーム 5"/>
          <p:cNvSpPr/>
          <p:nvPr userDrawn="1"/>
        </p:nvSpPr>
        <p:spPr>
          <a:xfrm>
            <a:off x="190727" y="1"/>
            <a:ext cx="9537519" cy="647251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  <a:gd name="connsiteX0" fmla="*/ 0 w 6907338"/>
              <a:gd name="connsiteY0" fmla="*/ 6038 h 5071647"/>
              <a:gd name="connsiteX1" fmla="*/ 6907338 w 6907338"/>
              <a:gd name="connsiteY1" fmla="*/ 0 h 5071647"/>
              <a:gd name="connsiteX2" fmla="*/ 3992058 w 6907338"/>
              <a:gd name="connsiteY2" fmla="*/ 5071647 h 5071647"/>
              <a:gd name="connsiteX3" fmla="*/ 283922 w 6907338"/>
              <a:gd name="connsiteY3" fmla="*/ 5067556 h 5071647"/>
              <a:gd name="connsiteX4" fmla="*/ 0 w 6907338"/>
              <a:gd name="connsiteY4" fmla="*/ 6038 h 5071647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3994358 w 6909638"/>
              <a:gd name="connsiteY2" fmla="*/ 5071647 h 5081563"/>
              <a:gd name="connsiteX3" fmla="*/ 2301 w 6909638"/>
              <a:gd name="connsiteY3" fmla="*/ 5081563 h 5081563"/>
              <a:gd name="connsiteX4" fmla="*/ 2300 w 6909638"/>
              <a:gd name="connsiteY4" fmla="*/ 6038 h 50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638" h="5081563">
                <a:moveTo>
                  <a:pt x="2300" y="6038"/>
                </a:moveTo>
                <a:lnTo>
                  <a:pt x="6909638" y="0"/>
                </a:lnTo>
                <a:lnTo>
                  <a:pt x="3994358" y="5071647"/>
                </a:lnTo>
                <a:lnTo>
                  <a:pt x="2301" y="5081563"/>
                </a:lnTo>
                <a:cubicBezTo>
                  <a:pt x="0" y="3402076"/>
                  <a:pt x="4601" y="1685525"/>
                  <a:pt x="2300" y="60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2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84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追加】白紙_タイトルバー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906000" cy="119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87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80963"/>
            <a:ext cx="91440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125538"/>
            <a:ext cx="9144000" cy="49688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476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追加】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正方形/長方形 8"/>
          <p:cNvSpPr>
            <a:spLocks noChangeArrowheads="1"/>
          </p:cNvSpPr>
          <p:nvPr userDrawn="1"/>
        </p:nvSpPr>
        <p:spPr bwMode="auto">
          <a:xfrm>
            <a:off x="534728" y="-2013"/>
            <a:ext cx="9371272" cy="64814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endParaRPr kumimoji="0" lang="ja-JP" altLang="en-US" sz="1600" b="0" dirty="0" smtClean="0">
              <a:solidFill>
                <a:srgbClr val="000000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7" name="フリーフォーム 6"/>
          <p:cNvSpPr/>
          <p:nvPr userDrawn="1"/>
        </p:nvSpPr>
        <p:spPr>
          <a:xfrm>
            <a:off x="2536458" y="0"/>
            <a:ext cx="7377955" cy="6481482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  <a:gd name="connsiteX0" fmla="*/ 0 w 6907338"/>
              <a:gd name="connsiteY0" fmla="*/ 6038 h 5071647"/>
              <a:gd name="connsiteX1" fmla="*/ 6907338 w 6907338"/>
              <a:gd name="connsiteY1" fmla="*/ 0 h 5071647"/>
              <a:gd name="connsiteX2" fmla="*/ 3992058 w 6907338"/>
              <a:gd name="connsiteY2" fmla="*/ 5071647 h 5071647"/>
              <a:gd name="connsiteX3" fmla="*/ 283922 w 6907338"/>
              <a:gd name="connsiteY3" fmla="*/ 5067556 h 5071647"/>
              <a:gd name="connsiteX4" fmla="*/ 0 w 6907338"/>
              <a:gd name="connsiteY4" fmla="*/ 6038 h 5071647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3994358 w 6909638"/>
              <a:gd name="connsiteY2" fmla="*/ 5071647 h 5081563"/>
              <a:gd name="connsiteX3" fmla="*/ 2301 w 6909638"/>
              <a:gd name="connsiteY3" fmla="*/ 5081563 h 5081563"/>
              <a:gd name="connsiteX4" fmla="*/ 2300 w 6909638"/>
              <a:gd name="connsiteY4" fmla="*/ 6038 h 5081563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5332633 w 6909638"/>
              <a:gd name="connsiteY2" fmla="*/ 2765031 h 5081563"/>
              <a:gd name="connsiteX3" fmla="*/ 3994358 w 6909638"/>
              <a:gd name="connsiteY3" fmla="*/ 5071647 h 5081563"/>
              <a:gd name="connsiteX4" fmla="*/ 2301 w 6909638"/>
              <a:gd name="connsiteY4" fmla="*/ 5081563 h 5081563"/>
              <a:gd name="connsiteX5" fmla="*/ 2300 w 6909638"/>
              <a:gd name="connsiteY5" fmla="*/ 6038 h 5081563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5332633 w 6909638"/>
              <a:gd name="connsiteY2" fmla="*/ 2765031 h 5081563"/>
              <a:gd name="connsiteX3" fmla="*/ 3994358 w 6909638"/>
              <a:gd name="connsiteY3" fmla="*/ 5071647 h 5081563"/>
              <a:gd name="connsiteX4" fmla="*/ 2301 w 6909638"/>
              <a:gd name="connsiteY4" fmla="*/ 5081563 h 5081563"/>
              <a:gd name="connsiteX5" fmla="*/ 2300 w 6909638"/>
              <a:gd name="connsiteY5" fmla="*/ 6038 h 5081563"/>
              <a:gd name="connsiteX0" fmla="*/ 2300 w 5338729"/>
              <a:gd name="connsiteY0" fmla="*/ 7009 h 5082534"/>
              <a:gd name="connsiteX1" fmla="*/ 5332633 w 5338729"/>
              <a:gd name="connsiteY1" fmla="*/ 0 h 5082534"/>
              <a:gd name="connsiteX2" fmla="*/ 5332633 w 5338729"/>
              <a:gd name="connsiteY2" fmla="*/ 2766002 h 5082534"/>
              <a:gd name="connsiteX3" fmla="*/ 3994358 w 5338729"/>
              <a:gd name="connsiteY3" fmla="*/ 5072618 h 5082534"/>
              <a:gd name="connsiteX4" fmla="*/ 2301 w 5338729"/>
              <a:gd name="connsiteY4" fmla="*/ 5082534 h 5082534"/>
              <a:gd name="connsiteX5" fmla="*/ 2300 w 5338729"/>
              <a:gd name="connsiteY5" fmla="*/ 7009 h 5082534"/>
              <a:gd name="connsiteX0" fmla="*/ 2300 w 5338729"/>
              <a:gd name="connsiteY0" fmla="*/ 1104641 h 6180166"/>
              <a:gd name="connsiteX1" fmla="*/ 5332633 w 5338729"/>
              <a:gd name="connsiteY1" fmla="*/ 1097632 h 6180166"/>
              <a:gd name="connsiteX2" fmla="*/ 5332633 w 5338729"/>
              <a:gd name="connsiteY2" fmla="*/ 3863634 h 6180166"/>
              <a:gd name="connsiteX3" fmla="*/ 3994358 w 5338729"/>
              <a:gd name="connsiteY3" fmla="*/ 6170250 h 6180166"/>
              <a:gd name="connsiteX4" fmla="*/ 2301 w 5338729"/>
              <a:gd name="connsiteY4" fmla="*/ 6180166 h 6180166"/>
              <a:gd name="connsiteX5" fmla="*/ 2300 w 5338729"/>
              <a:gd name="connsiteY5" fmla="*/ 1104641 h 6180166"/>
              <a:gd name="connsiteX0" fmla="*/ 2300 w 5338729"/>
              <a:gd name="connsiteY0" fmla="*/ 7009 h 5082534"/>
              <a:gd name="connsiteX1" fmla="*/ 5332633 w 5338729"/>
              <a:gd name="connsiteY1" fmla="*/ 0 h 5082534"/>
              <a:gd name="connsiteX2" fmla="*/ 5332633 w 5338729"/>
              <a:gd name="connsiteY2" fmla="*/ 2766002 h 5082534"/>
              <a:gd name="connsiteX3" fmla="*/ 3994358 w 5338729"/>
              <a:gd name="connsiteY3" fmla="*/ 5072618 h 5082534"/>
              <a:gd name="connsiteX4" fmla="*/ 2301 w 5338729"/>
              <a:gd name="connsiteY4" fmla="*/ 5082534 h 5082534"/>
              <a:gd name="connsiteX5" fmla="*/ 2300 w 5338729"/>
              <a:gd name="connsiteY5" fmla="*/ 7009 h 508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729" h="5082534">
                <a:moveTo>
                  <a:pt x="2300" y="7009"/>
                </a:moveTo>
                <a:lnTo>
                  <a:pt x="5332633" y="0"/>
                </a:lnTo>
                <a:cubicBezTo>
                  <a:pt x="5333032" y="1097632"/>
                  <a:pt x="5338729" y="1738752"/>
                  <a:pt x="5332633" y="2766002"/>
                </a:cubicBezTo>
                <a:lnTo>
                  <a:pt x="3994358" y="5072618"/>
                </a:lnTo>
                <a:lnTo>
                  <a:pt x="2301" y="5082534"/>
                </a:lnTo>
                <a:cubicBezTo>
                  <a:pt x="0" y="3403047"/>
                  <a:pt x="4601" y="1686496"/>
                  <a:pt x="2300" y="700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6" name="フリーフォーム 5"/>
          <p:cNvSpPr/>
          <p:nvPr userDrawn="1"/>
        </p:nvSpPr>
        <p:spPr>
          <a:xfrm>
            <a:off x="190727" y="1"/>
            <a:ext cx="9537519" cy="647251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  <a:gd name="connsiteX0" fmla="*/ 0 w 6907338"/>
              <a:gd name="connsiteY0" fmla="*/ 6038 h 5071647"/>
              <a:gd name="connsiteX1" fmla="*/ 6907338 w 6907338"/>
              <a:gd name="connsiteY1" fmla="*/ 0 h 5071647"/>
              <a:gd name="connsiteX2" fmla="*/ 3992058 w 6907338"/>
              <a:gd name="connsiteY2" fmla="*/ 5071647 h 5071647"/>
              <a:gd name="connsiteX3" fmla="*/ 283922 w 6907338"/>
              <a:gd name="connsiteY3" fmla="*/ 5067556 h 5071647"/>
              <a:gd name="connsiteX4" fmla="*/ 0 w 6907338"/>
              <a:gd name="connsiteY4" fmla="*/ 6038 h 5071647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3994358 w 6909638"/>
              <a:gd name="connsiteY2" fmla="*/ 5071647 h 5081563"/>
              <a:gd name="connsiteX3" fmla="*/ 2301 w 6909638"/>
              <a:gd name="connsiteY3" fmla="*/ 5081563 h 5081563"/>
              <a:gd name="connsiteX4" fmla="*/ 2300 w 6909638"/>
              <a:gd name="connsiteY4" fmla="*/ 6038 h 50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638" h="5081563">
                <a:moveTo>
                  <a:pt x="2300" y="6038"/>
                </a:moveTo>
                <a:lnTo>
                  <a:pt x="6909638" y="0"/>
                </a:lnTo>
                <a:lnTo>
                  <a:pt x="3994358" y="5071647"/>
                </a:lnTo>
                <a:lnTo>
                  <a:pt x="2301" y="5081563"/>
                </a:lnTo>
                <a:cubicBezTo>
                  <a:pt x="0" y="3402076"/>
                  <a:pt x="4601" y="1685525"/>
                  <a:pt x="2300" y="60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>
              <a:solidFill>
                <a:schemeClr val="tx2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27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追加】白紙_タイトルバー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906000" cy="119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80963"/>
            <a:ext cx="9144000" cy="7191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125538"/>
            <a:ext cx="9144000" cy="49688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7590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8"/>
          <p:cNvSpPr>
            <a:spLocks noChangeArrowheads="1"/>
          </p:cNvSpPr>
          <p:nvPr userDrawn="1"/>
        </p:nvSpPr>
        <p:spPr bwMode="auto">
          <a:xfrm>
            <a:off x="-32676" y="1"/>
            <a:ext cx="9938677" cy="6873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kumimoji="0" lang="en-US" altLang="ja-JP" sz="1600" b="0" baseline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0</a:t>
            </a:r>
            <a:endParaRPr kumimoji="0" lang="en-US" altLang="en-US" sz="1600" b="0" baseline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Verdana" panose="020B0604030504040204" pitchFamily="34" charset="0"/>
            </a:endParaRPr>
          </a:p>
        </p:txBody>
      </p:sp>
      <p:sp>
        <p:nvSpPr>
          <p:cNvPr id="5" name="フリーフォーム 4"/>
          <p:cNvSpPr/>
          <p:nvPr userDrawn="1"/>
        </p:nvSpPr>
        <p:spPr>
          <a:xfrm>
            <a:off x="-18918" y="-6350"/>
            <a:ext cx="9752939" cy="688498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45" h="5071647">
                <a:moveTo>
                  <a:pt x="0" y="9590"/>
                </a:moveTo>
                <a:lnTo>
                  <a:pt x="6629445" y="0"/>
                </a:lnTo>
                <a:lnTo>
                  <a:pt x="3714165" y="5071647"/>
                </a:lnTo>
                <a:lnTo>
                  <a:pt x="6029" y="5067556"/>
                </a:lnTo>
                <a:cubicBezTo>
                  <a:pt x="3728" y="3388069"/>
                  <a:pt x="2301" y="1689077"/>
                  <a:pt x="0" y="9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baseline="0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Verdana" panose="020B0604030504040204" pitchFamily="34" charset="0"/>
            </a:endParaRPr>
          </a:p>
        </p:txBody>
      </p:sp>
      <p:pic>
        <p:nvPicPr>
          <p:cNvPr id="6" name="図 1" descr="Kawasaki_GroupBrandMark_Pl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" y="5300664"/>
            <a:ext cx="4180814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1813" y="1304925"/>
            <a:ext cx="7862360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buNone/>
              <a:defRPr lang="ja-JP" altLang="en-US" sz="2000" b="0" baseline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401813" y="2276475"/>
            <a:ext cx="6953094" cy="1131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>
            <a:lvl1pPr>
              <a:defRPr lang="ja-JP" altLang="en-US" sz="3200" b="1" baseline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15636" y="3990109"/>
            <a:ext cx="391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tx2"/>
                </a:solidFill>
              </a:rPr>
              <a:t>Kawasaki Heavy Industries, Ltd.</a:t>
            </a:r>
            <a:endParaRPr kumimoji="1" lang="ja-JP" altLang="en-US" sz="1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0"/>
          </p:nvPr>
        </p:nvSpPr>
        <p:spPr>
          <a:xfrm>
            <a:off x="381000" y="1125538"/>
            <a:ext cx="9144000" cy="49688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27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8"/>
          <p:cNvSpPr>
            <a:spLocks noChangeArrowheads="1"/>
          </p:cNvSpPr>
          <p:nvPr userDrawn="1"/>
        </p:nvSpPr>
        <p:spPr bwMode="auto">
          <a:xfrm>
            <a:off x="-32676" y="1"/>
            <a:ext cx="9938677" cy="6873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kumimoji="0" lang="en-US" altLang="ja-JP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kumimoji="0" lang="en-US" altLang="en-US" sz="1600" b="0" dirty="0" smtClean="0">
              <a:solidFill>
                <a:srgbClr val="000000"/>
              </a:solidFill>
              <a:latin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フリーフォーム 4"/>
          <p:cNvSpPr/>
          <p:nvPr userDrawn="1"/>
        </p:nvSpPr>
        <p:spPr>
          <a:xfrm>
            <a:off x="-18918" y="-6350"/>
            <a:ext cx="9752939" cy="688498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9445" h="5071647">
                <a:moveTo>
                  <a:pt x="0" y="9590"/>
                </a:moveTo>
                <a:lnTo>
                  <a:pt x="6629445" y="0"/>
                </a:lnTo>
                <a:lnTo>
                  <a:pt x="3714165" y="5071647"/>
                </a:lnTo>
                <a:lnTo>
                  <a:pt x="6029" y="5067556"/>
                </a:lnTo>
                <a:cubicBezTo>
                  <a:pt x="3728" y="3388069"/>
                  <a:pt x="2301" y="1689077"/>
                  <a:pt x="0" y="9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ＭＳ Ｐゴシック" panose="020B0600070205080204" pitchFamily="50" charset="-128"/>
              <a:cs typeface="Verdana" panose="020B0604030504040204" pitchFamily="34" charset="0"/>
            </a:endParaRPr>
          </a:p>
        </p:txBody>
      </p:sp>
      <p:pic>
        <p:nvPicPr>
          <p:cNvPr id="6" name="図 1" descr="Kawasaki_GroupBrandMark_Pl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3" y="5300664"/>
            <a:ext cx="4180814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1813" y="1304925"/>
            <a:ext cx="7862360" cy="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buNone/>
              <a:defRPr lang="ja-JP" altLang="en-US" sz="2000" b="0" baseline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401813" y="2276475"/>
            <a:ext cx="6953094" cy="1131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t"/>
          <a:lstStyle>
            <a:lvl1pPr>
              <a:defRPr lang="ja-JP" altLang="en-US" sz="3200" b="1" baseline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Verdana" panose="020B0604030504040204" pitchFamily="34" charset="0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415636" y="3990109"/>
            <a:ext cx="3918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4C4948"/>
                </a:solidFill>
              </a:rPr>
              <a:t>Kawasaki Heavy Industries, Ltd.</a:t>
            </a:r>
            <a:endParaRPr lang="ja-JP" altLang="en-US" sz="1600" dirty="0" smtClean="0">
              <a:solidFill>
                <a:srgbClr val="4C49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【追加】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正方形/長方形 8"/>
          <p:cNvSpPr>
            <a:spLocks noChangeArrowheads="1"/>
          </p:cNvSpPr>
          <p:nvPr userDrawn="1"/>
        </p:nvSpPr>
        <p:spPr bwMode="auto">
          <a:xfrm>
            <a:off x="534728" y="-2013"/>
            <a:ext cx="9371272" cy="648144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8000">
                <a:schemeClr val="bg1">
                  <a:lumMod val="95000"/>
                </a:schemeClr>
              </a:gs>
            </a:gsLst>
            <a:lin ang="10800000" scaled="0"/>
            <a:tileRect/>
          </a:gradFill>
          <a:ln>
            <a:noFill/>
          </a:ln>
        </p:spPr>
        <p:txBody>
          <a:bodyPr anchor="ctr"/>
          <a:lstStyle>
            <a:lvl1pPr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endParaRPr kumimoji="0" lang="ja-JP" altLang="en-US" sz="1600" b="0" dirty="0" smtClean="0">
              <a:solidFill>
                <a:srgbClr val="000000"/>
              </a:solidFill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7" name="フリーフォーム 6"/>
          <p:cNvSpPr/>
          <p:nvPr userDrawn="1"/>
        </p:nvSpPr>
        <p:spPr>
          <a:xfrm>
            <a:off x="2536458" y="0"/>
            <a:ext cx="7377955" cy="6481482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  <a:gd name="connsiteX0" fmla="*/ 0 w 6907338"/>
              <a:gd name="connsiteY0" fmla="*/ 6038 h 5071647"/>
              <a:gd name="connsiteX1" fmla="*/ 6907338 w 6907338"/>
              <a:gd name="connsiteY1" fmla="*/ 0 h 5071647"/>
              <a:gd name="connsiteX2" fmla="*/ 3992058 w 6907338"/>
              <a:gd name="connsiteY2" fmla="*/ 5071647 h 5071647"/>
              <a:gd name="connsiteX3" fmla="*/ 283922 w 6907338"/>
              <a:gd name="connsiteY3" fmla="*/ 5067556 h 5071647"/>
              <a:gd name="connsiteX4" fmla="*/ 0 w 6907338"/>
              <a:gd name="connsiteY4" fmla="*/ 6038 h 5071647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3994358 w 6909638"/>
              <a:gd name="connsiteY2" fmla="*/ 5071647 h 5081563"/>
              <a:gd name="connsiteX3" fmla="*/ 2301 w 6909638"/>
              <a:gd name="connsiteY3" fmla="*/ 5081563 h 5081563"/>
              <a:gd name="connsiteX4" fmla="*/ 2300 w 6909638"/>
              <a:gd name="connsiteY4" fmla="*/ 6038 h 5081563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5332633 w 6909638"/>
              <a:gd name="connsiteY2" fmla="*/ 2765031 h 5081563"/>
              <a:gd name="connsiteX3" fmla="*/ 3994358 w 6909638"/>
              <a:gd name="connsiteY3" fmla="*/ 5071647 h 5081563"/>
              <a:gd name="connsiteX4" fmla="*/ 2301 w 6909638"/>
              <a:gd name="connsiteY4" fmla="*/ 5081563 h 5081563"/>
              <a:gd name="connsiteX5" fmla="*/ 2300 w 6909638"/>
              <a:gd name="connsiteY5" fmla="*/ 6038 h 5081563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5332633 w 6909638"/>
              <a:gd name="connsiteY2" fmla="*/ 2765031 h 5081563"/>
              <a:gd name="connsiteX3" fmla="*/ 3994358 w 6909638"/>
              <a:gd name="connsiteY3" fmla="*/ 5071647 h 5081563"/>
              <a:gd name="connsiteX4" fmla="*/ 2301 w 6909638"/>
              <a:gd name="connsiteY4" fmla="*/ 5081563 h 5081563"/>
              <a:gd name="connsiteX5" fmla="*/ 2300 w 6909638"/>
              <a:gd name="connsiteY5" fmla="*/ 6038 h 5081563"/>
              <a:gd name="connsiteX0" fmla="*/ 2300 w 5338729"/>
              <a:gd name="connsiteY0" fmla="*/ 7009 h 5082534"/>
              <a:gd name="connsiteX1" fmla="*/ 5332633 w 5338729"/>
              <a:gd name="connsiteY1" fmla="*/ 0 h 5082534"/>
              <a:gd name="connsiteX2" fmla="*/ 5332633 w 5338729"/>
              <a:gd name="connsiteY2" fmla="*/ 2766002 h 5082534"/>
              <a:gd name="connsiteX3" fmla="*/ 3994358 w 5338729"/>
              <a:gd name="connsiteY3" fmla="*/ 5072618 h 5082534"/>
              <a:gd name="connsiteX4" fmla="*/ 2301 w 5338729"/>
              <a:gd name="connsiteY4" fmla="*/ 5082534 h 5082534"/>
              <a:gd name="connsiteX5" fmla="*/ 2300 w 5338729"/>
              <a:gd name="connsiteY5" fmla="*/ 7009 h 5082534"/>
              <a:gd name="connsiteX0" fmla="*/ 2300 w 5338729"/>
              <a:gd name="connsiteY0" fmla="*/ 1104641 h 6180166"/>
              <a:gd name="connsiteX1" fmla="*/ 5332633 w 5338729"/>
              <a:gd name="connsiteY1" fmla="*/ 1097632 h 6180166"/>
              <a:gd name="connsiteX2" fmla="*/ 5332633 w 5338729"/>
              <a:gd name="connsiteY2" fmla="*/ 3863634 h 6180166"/>
              <a:gd name="connsiteX3" fmla="*/ 3994358 w 5338729"/>
              <a:gd name="connsiteY3" fmla="*/ 6170250 h 6180166"/>
              <a:gd name="connsiteX4" fmla="*/ 2301 w 5338729"/>
              <a:gd name="connsiteY4" fmla="*/ 6180166 h 6180166"/>
              <a:gd name="connsiteX5" fmla="*/ 2300 w 5338729"/>
              <a:gd name="connsiteY5" fmla="*/ 1104641 h 6180166"/>
              <a:gd name="connsiteX0" fmla="*/ 2300 w 5338729"/>
              <a:gd name="connsiteY0" fmla="*/ 7009 h 5082534"/>
              <a:gd name="connsiteX1" fmla="*/ 5332633 w 5338729"/>
              <a:gd name="connsiteY1" fmla="*/ 0 h 5082534"/>
              <a:gd name="connsiteX2" fmla="*/ 5332633 w 5338729"/>
              <a:gd name="connsiteY2" fmla="*/ 2766002 h 5082534"/>
              <a:gd name="connsiteX3" fmla="*/ 3994358 w 5338729"/>
              <a:gd name="connsiteY3" fmla="*/ 5072618 h 5082534"/>
              <a:gd name="connsiteX4" fmla="*/ 2301 w 5338729"/>
              <a:gd name="connsiteY4" fmla="*/ 5082534 h 5082534"/>
              <a:gd name="connsiteX5" fmla="*/ 2300 w 5338729"/>
              <a:gd name="connsiteY5" fmla="*/ 7009 h 508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8729" h="5082534">
                <a:moveTo>
                  <a:pt x="2300" y="7009"/>
                </a:moveTo>
                <a:lnTo>
                  <a:pt x="5332633" y="0"/>
                </a:lnTo>
                <a:cubicBezTo>
                  <a:pt x="5333032" y="1097632"/>
                  <a:pt x="5338729" y="1738752"/>
                  <a:pt x="5332633" y="2766002"/>
                </a:cubicBezTo>
                <a:lnTo>
                  <a:pt x="3994358" y="5072618"/>
                </a:lnTo>
                <a:lnTo>
                  <a:pt x="2301" y="5082534"/>
                </a:lnTo>
                <a:cubicBezTo>
                  <a:pt x="0" y="3403047"/>
                  <a:pt x="4601" y="1686496"/>
                  <a:pt x="2300" y="700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  <p:sp>
        <p:nvSpPr>
          <p:cNvPr id="6" name="フリーフォーム 5"/>
          <p:cNvSpPr/>
          <p:nvPr userDrawn="1"/>
        </p:nvSpPr>
        <p:spPr>
          <a:xfrm>
            <a:off x="190727" y="1"/>
            <a:ext cx="9537519" cy="6472518"/>
          </a:xfrm>
          <a:custGeom>
            <a:avLst/>
            <a:gdLst>
              <a:gd name="connsiteX0" fmla="*/ 0 w 8420970"/>
              <a:gd name="connsiteY0" fmla="*/ 6902 h 5045362"/>
              <a:gd name="connsiteX1" fmla="*/ 8420970 w 8420970"/>
              <a:gd name="connsiteY1" fmla="*/ 0 h 5045362"/>
              <a:gd name="connsiteX2" fmla="*/ 5521947 w 8420970"/>
              <a:gd name="connsiteY2" fmla="*/ 5045362 h 5045362"/>
              <a:gd name="connsiteX3" fmla="*/ 6902 w 8420970"/>
              <a:gd name="connsiteY3" fmla="*/ 5045362 h 5045362"/>
              <a:gd name="connsiteX4" fmla="*/ 0 w 8420970"/>
              <a:gd name="connsiteY4" fmla="*/ 6902 h 5045362"/>
              <a:gd name="connsiteX0" fmla="*/ 2237816 w 8414070"/>
              <a:gd name="connsiteY0" fmla="*/ 0 h 5059102"/>
              <a:gd name="connsiteX1" fmla="*/ 8414070 w 8414070"/>
              <a:gd name="connsiteY1" fmla="*/ 13740 h 5059102"/>
              <a:gd name="connsiteX2" fmla="*/ 5515047 w 8414070"/>
              <a:gd name="connsiteY2" fmla="*/ 5059102 h 5059102"/>
              <a:gd name="connsiteX3" fmla="*/ 2 w 8414070"/>
              <a:gd name="connsiteY3" fmla="*/ 5059102 h 5059102"/>
              <a:gd name="connsiteX4" fmla="*/ 2237816 w 8414070"/>
              <a:gd name="connsiteY4" fmla="*/ 0 h 5059102"/>
              <a:gd name="connsiteX0" fmla="*/ 13940 w 6190194"/>
              <a:gd name="connsiteY0" fmla="*/ 0 h 5059102"/>
              <a:gd name="connsiteX1" fmla="*/ 6190194 w 6190194"/>
              <a:gd name="connsiteY1" fmla="*/ 13740 h 5059102"/>
              <a:gd name="connsiteX2" fmla="*/ 3291171 w 6190194"/>
              <a:gd name="connsiteY2" fmla="*/ 5059102 h 5059102"/>
              <a:gd name="connsiteX3" fmla="*/ 201 w 6190194"/>
              <a:gd name="connsiteY3" fmla="*/ 5038460 h 5059102"/>
              <a:gd name="connsiteX4" fmla="*/ 13940 w 619019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4582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310127 w 6176254"/>
              <a:gd name="connsiteY3" fmla="*/ 4920690 h 5059102"/>
              <a:gd name="connsiteX4" fmla="*/ 0 w 6176254"/>
              <a:gd name="connsiteY4" fmla="*/ 0 h 5059102"/>
              <a:gd name="connsiteX0" fmla="*/ 0 w 6176254"/>
              <a:gd name="connsiteY0" fmla="*/ 0 h 5059102"/>
              <a:gd name="connsiteX1" fmla="*/ 6176254 w 6176254"/>
              <a:gd name="connsiteY1" fmla="*/ 13740 h 5059102"/>
              <a:gd name="connsiteX2" fmla="*/ 3277231 w 6176254"/>
              <a:gd name="connsiteY2" fmla="*/ 5059102 h 5059102"/>
              <a:gd name="connsiteX3" fmla="*/ 15703 w 6176254"/>
              <a:gd name="connsiteY3" fmla="*/ 5053182 h 5059102"/>
              <a:gd name="connsiteX4" fmla="*/ 0 w 6176254"/>
              <a:gd name="connsiteY4" fmla="*/ 0 h 5059102"/>
              <a:gd name="connsiteX0" fmla="*/ 0 w 6176254"/>
              <a:gd name="connsiteY0" fmla="*/ 0 h 5053182"/>
              <a:gd name="connsiteX1" fmla="*/ 6176254 w 6176254"/>
              <a:gd name="connsiteY1" fmla="*/ 13740 h 5053182"/>
              <a:gd name="connsiteX2" fmla="*/ 3277231 w 6176254"/>
              <a:gd name="connsiteY2" fmla="*/ 5024836 h 5053182"/>
              <a:gd name="connsiteX3" fmla="*/ 15703 w 6176254"/>
              <a:gd name="connsiteY3" fmla="*/ 5053182 h 5053182"/>
              <a:gd name="connsiteX4" fmla="*/ 0 w 6176254"/>
              <a:gd name="connsiteY4" fmla="*/ 0 h 5053182"/>
              <a:gd name="connsiteX0" fmla="*/ 0 w 6176254"/>
              <a:gd name="connsiteY0" fmla="*/ 0 h 5054207"/>
              <a:gd name="connsiteX1" fmla="*/ 6176254 w 6176254"/>
              <a:gd name="connsiteY1" fmla="*/ 13740 h 5054207"/>
              <a:gd name="connsiteX2" fmla="*/ 3279678 w 6176254"/>
              <a:gd name="connsiteY2" fmla="*/ 5054207 h 5054207"/>
              <a:gd name="connsiteX3" fmla="*/ 15703 w 6176254"/>
              <a:gd name="connsiteY3" fmla="*/ 5053182 h 5054207"/>
              <a:gd name="connsiteX4" fmla="*/ 0 w 6176254"/>
              <a:gd name="connsiteY4" fmla="*/ 0 h 5054207"/>
              <a:gd name="connsiteX0" fmla="*/ 0 w 7564190"/>
              <a:gd name="connsiteY0" fmla="*/ 0 h 5054207"/>
              <a:gd name="connsiteX1" fmla="*/ 7564190 w 7564190"/>
              <a:gd name="connsiteY1" fmla="*/ 13740 h 5054207"/>
              <a:gd name="connsiteX2" fmla="*/ 4667614 w 7564190"/>
              <a:gd name="connsiteY2" fmla="*/ 5054207 h 5054207"/>
              <a:gd name="connsiteX3" fmla="*/ 1403639 w 7564190"/>
              <a:gd name="connsiteY3" fmla="*/ 5053182 h 5054207"/>
              <a:gd name="connsiteX4" fmla="*/ 0 w 7564190"/>
              <a:gd name="connsiteY4" fmla="*/ 0 h 5054207"/>
              <a:gd name="connsiteX0" fmla="*/ 0 w 7564190"/>
              <a:gd name="connsiteY0" fmla="*/ 0 h 5069227"/>
              <a:gd name="connsiteX1" fmla="*/ 7564190 w 7564190"/>
              <a:gd name="connsiteY1" fmla="*/ 13740 h 5069227"/>
              <a:gd name="connsiteX2" fmla="*/ 4667614 w 7564190"/>
              <a:gd name="connsiteY2" fmla="*/ 5054207 h 5069227"/>
              <a:gd name="connsiteX3" fmla="*/ 23726 w 7564190"/>
              <a:gd name="connsiteY3" fmla="*/ 5069227 h 5069227"/>
              <a:gd name="connsiteX4" fmla="*/ 0 w 7564190"/>
              <a:gd name="connsiteY4" fmla="*/ 0 h 5069227"/>
              <a:gd name="connsiteX0" fmla="*/ 971760 w 7540469"/>
              <a:gd name="connsiteY0" fmla="*/ 10397 h 5055487"/>
              <a:gd name="connsiteX1" fmla="*/ 7540469 w 7540469"/>
              <a:gd name="connsiteY1" fmla="*/ 0 h 5055487"/>
              <a:gd name="connsiteX2" fmla="*/ 4643893 w 7540469"/>
              <a:gd name="connsiteY2" fmla="*/ 5040467 h 5055487"/>
              <a:gd name="connsiteX3" fmla="*/ 5 w 7540469"/>
              <a:gd name="connsiteY3" fmla="*/ 5055487 h 5055487"/>
              <a:gd name="connsiteX4" fmla="*/ 971760 w 7540469"/>
              <a:gd name="connsiteY4" fmla="*/ 10397 h 5055487"/>
              <a:gd name="connsiteX0" fmla="*/ 6756 w 7540781"/>
              <a:gd name="connsiteY0" fmla="*/ 5066953 h 5550463"/>
              <a:gd name="connsiteX1" fmla="*/ 7540781 w 7540781"/>
              <a:gd name="connsiteY1" fmla="*/ 0 h 5550463"/>
              <a:gd name="connsiteX2" fmla="*/ 4644205 w 7540781"/>
              <a:gd name="connsiteY2" fmla="*/ 5040467 h 5550463"/>
              <a:gd name="connsiteX3" fmla="*/ 317 w 7540781"/>
              <a:gd name="connsiteY3" fmla="*/ 5055487 h 5550463"/>
              <a:gd name="connsiteX4" fmla="*/ 6756 w 7540781"/>
              <a:gd name="connsiteY4" fmla="*/ 5066953 h 5550463"/>
              <a:gd name="connsiteX0" fmla="*/ 1050190 w 7540468"/>
              <a:gd name="connsiteY0" fmla="*/ 812930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1050190 w 7540468"/>
              <a:gd name="connsiteY4" fmla="*/ 812930 h 5055487"/>
              <a:gd name="connsiteX0" fmla="*/ 923492 w 7540468"/>
              <a:gd name="connsiteY0" fmla="*/ 34534 h 5055487"/>
              <a:gd name="connsiteX1" fmla="*/ 7540468 w 7540468"/>
              <a:gd name="connsiteY1" fmla="*/ 0 h 5055487"/>
              <a:gd name="connsiteX2" fmla="*/ 4643892 w 7540468"/>
              <a:gd name="connsiteY2" fmla="*/ 5040467 h 5055487"/>
              <a:gd name="connsiteX3" fmla="*/ 4 w 7540468"/>
              <a:gd name="connsiteY3" fmla="*/ 5055487 h 5055487"/>
              <a:gd name="connsiteX4" fmla="*/ 923492 w 7540468"/>
              <a:gd name="connsiteY4" fmla="*/ 34534 h 5055487"/>
              <a:gd name="connsiteX0" fmla="*/ 0 w 6616976"/>
              <a:gd name="connsiteY0" fmla="*/ 34534 h 5109794"/>
              <a:gd name="connsiteX1" fmla="*/ 6616976 w 6616976"/>
              <a:gd name="connsiteY1" fmla="*/ 0 h 5109794"/>
              <a:gd name="connsiteX2" fmla="*/ 3720400 w 6616976"/>
              <a:gd name="connsiteY2" fmla="*/ 5040467 h 5109794"/>
              <a:gd name="connsiteX3" fmla="*/ 23727 w 6616976"/>
              <a:gd name="connsiteY3" fmla="*/ 5109794 h 5109794"/>
              <a:gd name="connsiteX4" fmla="*/ 0 w 6616976"/>
              <a:gd name="connsiteY4" fmla="*/ 34534 h 5109794"/>
              <a:gd name="connsiteX0" fmla="*/ 1026 w 6618002"/>
              <a:gd name="connsiteY0" fmla="*/ 34534 h 5043419"/>
              <a:gd name="connsiteX1" fmla="*/ 6618002 w 6618002"/>
              <a:gd name="connsiteY1" fmla="*/ 0 h 5043419"/>
              <a:gd name="connsiteX2" fmla="*/ 3721426 w 6618002"/>
              <a:gd name="connsiteY2" fmla="*/ 5040467 h 5043419"/>
              <a:gd name="connsiteX3" fmla="*/ 620 w 6618002"/>
              <a:gd name="connsiteY3" fmla="*/ 5043419 h 5043419"/>
              <a:gd name="connsiteX4" fmla="*/ 1026 w 6618002"/>
              <a:gd name="connsiteY4" fmla="*/ 34534 h 5043419"/>
              <a:gd name="connsiteX0" fmla="*/ 6757 w 6623733"/>
              <a:gd name="connsiteY0" fmla="*/ 34534 h 5067556"/>
              <a:gd name="connsiteX1" fmla="*/ 6623733 w 6623733"/>
              <a:gd name="connsiteY1" fmla="*/ 0 h 5067556"/>
              <a:gd name="connsiteX2" fmla="*/ 3727157 w 6623733"/>
              <a:gd name="connsiteY2" fmla="*/ 5040467 h 5067556"/>
              <a:gd name="connsiteX3" fmla="*/ 317 w 6623733"/>
              <a:gd name="connsiteY3" fmla="*/ 5067556 h 5067556"/>
              <a:gd name="connsiteX4" fmla="*/ 6757 w 6623733"/>
              <a:gd name="connsiteY4" fmla="*/ 34534 h 5067556"/>
              <a:gd name="connsiteX0" fmla="*/ 0 w 6629445"/>
              <a:gd name="connsiteY0" fmla="*/ 9590 h 5067556"/>
              <a:gd name="connsiteX1" fmla="*/ 6629445 w 6629445"/>
              <a:gd name="connsiteY1" fmla="*/ 0 h 5067556"/>
              <a:gd name="connsiteX2" fmla="*/ 3732869 w 6629445"/>
              <a:gd name="connsiteY2" fmla="*/ 5040467 h 5067556"/>
              <a:gd name="connsiteX3" fmla="*/ 6029 w 6629445"/>
              <a:gd name="connsiteY3" fmla="*/ 5067556 h 5067556"/>
              <a:gd name="connsiteX4" fmla="*/ 0 w 6629445"/>
              <a:gd name="connsiteY4" fmla="*/ 9590 h 5067556"/>
              <a:gd name="connsiteX0" fmla="*/ 0 w 6629445"/>
              <a:gd name="connsiteY0" fmla="*/ 9590 h 5071647"/>
              <a:gd name="connsiteX1" fmla="*/ 6629445 w 6629445"/>
              <a:gd name="connsiteY1" fmla="*/ 0 h 5071647"/>
              <a:gd name="connsiteX2" fmla="*/ 3714165 w 6629445"/>
              <a:gd name="connsiteY2" fmla="*/ 5071647 h 5071647"/>
              <a:gd name="connsiteX3" fmla="*/ 6029 w 6629445"/>
              <a:gd name="connsiteY3" fmla="*/ 5067556 h 5071647"/>
              <a:gd name="connsiteX4" fmla="*/ 0 w 6629445"/>
              <a:gd name="connsiteY4" fmla="*/ 9590 h 5071647"/>
              <a:gd name="connsiteX0" fmla="*/ 0 w 6907338"/>
              <a:gd name="connsiteY0" fmla="*/ 6038 h 5071647"/>
              <a:gd name="connsiteX1" fmla="*/ 6907338 w 6907338"/>
              <a:gd name="connsiteY1" fmla="*/ 0 h 5071647"/>
              <a:gd name="connsiteX2" fmla="*/ 3992058 w 6907338"/>
              <a:gd name="connsiteY2" fmla="*/ 5071647 h 5071647"/>
              <a:gd name="connsiteX3" fmla="*/ 283922 w 6907338"/>
              <a:gd name="connsiteY3" fmla="*/ 5067556 h 5071647"/>
              <a:gd name="connsiteX4" fmla="*/ 0 w 6907338"/>
              <a:gd name="connsiteY4" fmla="*/ 6038 h 5071647"/>
              <a:gd name="connsiteX0" fmla="*/ 2300 w 6909638"/>
              <a:gd name="connsiteY0" fmla="*/ 6038 h 5081563"/>
              <a:gd name="connsiteX1" fmla="*/ 6909638 w 6909638"/>
              <a:gd name="connsiteY1" fmla="*/ 0 h 5081563"/>
              <a:gd name="connsiteX2" fmla="*/ 3994358 w 6909638"/>
              <a:gd name="connsiteY2" fmla="*/ 5071647 h 5081563"/>
              <a:gd name="connsiteX3" fmla="*/ 2301 w 6909638"/>
              <a:gd name="connsiteY3" fmla="*/ 5081563 h 5081563"/>
              <a:gd name="connsiteX4" fmla="*/ 2300 w 6909638"/>
              <a:gd name="connsiteY4" fmla="*/ 6038 h 50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638" h="5081563">
                <a:moveTo>
                  <a:pt x="2300" y="6038"/>
                </a:moveTo>
                <a:lnTo>
                  <a:pt x="6909638" y="0"/>
                </a:lnTo>
                <a:lnTo>
                  <a:pt x="3994358" y="5071647"/>
                </a:lnTo>
                <a:lnTo>
                  <a:pt x="2301" y="5081563"/>
                </a:lnTo>
                <a:cubicBezTo>
                  <a:pt x="0" y="3402076"/>
                  <a:pt x="4601" y="1685525"/>
                  <a:pt x="2300" y="60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latin typeface="Verdana" panose="020B0604030504040204" pitchFamily="34" charset="0"/>
              <a:ea typeface="メイリオ" panose="020B0604030504040204" pitchFamily="50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6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81000" y="80963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pic>
        <p:nvPicPr>
          <p:cNvPr id="1027" name="図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990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9463088" y="6538913"/>
            <a:ext cx="4953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67939FBC-5410-4DD3-AECD-259B906CFECA}" type="slidenum">
              <a:rPr lang="ja-JP" altLang="en-US" sz="16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ja-JP" altLang="en-US" sz="16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30"/>
          <p:cNvSpPr txBox="1">
            <a:spLocks noChangeArrowheads="1"/>
          </p:cNvSpPr>
          <p:nvPr/>
        </p:nvSpPr>
        <p:spPr>
          <a:xfrm>
            <a:off x="290513" y="6561138"/>
            <a:ext cx="5318125" cy="381000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600" b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2017  Kawasaki Heavy Industries, Ltd. All Rights Reserved</a:t>
            </a:r>
            <a:endParaRPr lang="en-US" altLang="ja-JP" sz="600" b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30" name="直線コネクタ 10"/>
          <p:cNvCxnSpPr>
            <a:cxnSpLocks noChangeShapeType="1"/>
          </p:cNvCxnSpPr>
          <p:nvPr/>
        </p:nvCxnSpPr>
        <p:spPr bwMode="auto">
          <a:xfrm>
            <a:off x="369888" y="893763"/>
            <a:ext cx="9151937" cy="0"/>
          </a:xfrm>
          <a:prstGeom prst="line">
            <a:avLst/>
          </a:prstGeom>
          <a:noFill/>
          <a:ln w="9525" algn="ctr">
            <a:solidFill>
              <a:srgbClr val="C0C1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テキスト プレースホルダー 11"/>
          <p:cNvSpPr>
            <a:spLocks noGrp="1"/>
          </p:cNvSpPr>
          <p:nvPr>
            <p:ph type="body" idx="1"/>
          </p:nvPr>
        </p:nvSpPr>
        <p:spPr bwMode="auto">
          <a:xfrm>
            <a:off x="381000" y="1125538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9" r:id="rId2"/>
    <p:sldLayoutId id="2147484143" r:id="rId3"/>
    <p:sldLayoutId id="2147484148" r:id="rId4"/>
    <p:sldLayoutId id="2147484144" r:id="rId5"/>
    <p:sldLayoutId id="214748415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ja-JP" altLang="en-US"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lang="ja-JP" altLang="en-US" sz="2400" kern="1200" dirty="0">
          <a:solidFill>
            <a:schemeClr val="tx1"/>
          </a:solidFill>
          <a:latin typeface="+mn-e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lang="ja-JP" altLang="en-US" sz="2000" kern="1200" dirty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lang="ja-JP" altLang="en-US" kern="1200" dirty="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lang="ja-JP" altLang="en-US" sz="1400" kern="1200" dirty="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lang="ja-JP" altLang="en-US" sz="1200" kern="1200" dirty="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81000" y="80963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pic>
        <p:nvPicPr>
          <p:cNvPr id="1027" name="図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990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9463088" y="6538913"/>
            <a:ext cx="4953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67939FBC-5410-4DD3-AECD-259B906CFECA}" type="slidenum">
              <a:rPr lang="ja-JP" altLang="en-US" sz="16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30"/>
          <p:cNvSpPr txBox="1">
            <a:spLocks noChangeArrowheads="1"/>
          </p:cNvSpPr>
          <p:nvPr/>
        </p:nvSpPr>
        <p:spPr>
          <a:xfrm>
            <a:off x="290513" y="6561138"/>
            <a:ext cx="5318125" cy="381000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600" b="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© 2016  Kawasaki Heavy Industries, Ltd. All Rights Reserved</a:t>
            </a:r>
            <a:endParaRPr lang="en-US" altLang="ja-JP" sz="600" b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Verdana" pitchFamily="34" charset="0"/>
            </a:endParaRPr>
          </a:p>
        </p:txBody>
      </p:sp>
      <p:cxnSp>
        <p:nvCxnSpPr>
          <p:cNvPr id="1030" name="直線コネクタ 10"/>
          <p:cNvCxnSpPr>
            <a:cxnSpLocks noChangeShapeType="1"/>
          </p:cNvCxnSpPr>
          <p:nvPr/>
        </p:nvCxnSpPr>
        <p:spPr bwMode="auto">
          <a:xfrm>
            <a:off x="369888" y="893763"/>
            <a:ext cx="9151937" cy="0"/>
          </a:xfrm>
          <a:prstGeom prst="line">
            <a:avLst/>
          </a:prstGeom>
          <a:noFill/>
          <a:ln w="9525" algn="ctr">
            <a:solidFill>
              <a:srgbClr val="C0C1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テキスト プレースホルダー 11"/>
          <p:cNvSpPr>
            <a:spLocks noGrp="1"/>
          </p:cNvSpPr>
          <p:nvPr>
            <p:ph type="body" idx="1"/>
          </p:nvPr>
        </p:nvSpPr>
        <p:spPr bwMode="auto">
          <a:xfrm>
            <a:off x="381000" y="1125538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2552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ja-JP" altLang="en-US" sz="2400" b="1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lang="ja-JP" altLang="en-US" sz="24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lang="ja-JP" altLang="en-US" sz="20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lang="ja-JP" altLang="en-US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lang="ja-JP" altLang="en-US" sz="14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lang="ja-JP" altLang="en-US" sz="12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81000" y="80963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pic>
        <p:nvPicPr>
          <p:cNvPr id="1027" name="図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990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9463088" y="6538913"/>
            <a:ext cx="4953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fld id="{67939FBC-5410-4DD3-AECD-259B906CFECA}" type="slidenum">
              <a:rPr lang="ja-JP" altLang="en-US" sz="16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30"/>
          <p:cNvSpPr txBox="1">
            <a:spLocks noChangeArrowheads="1"/>
          </p:cNvSpPr>
          <p:nvPr/>
        </p:nvSpPr>
        <p:spPr>
          <a:xfrm>
            <a:off x="290513" y="6561138"/>
            <a:ext cx="5318125" cy="381000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ja-JP" sz="600" b="0" dirty="0" smtClean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© 2016  Kawasaki Heavy Industries, Ltd. All Rights Reserved</a:t>
            </a:r>
            <a:endParaRPr lang="en-US" altLang="ja-JP" sz="600" b="0" dirty="0">
              <a:solidFill>
                <a:srgbClr val="FFFF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Verdana" pitchFamily="34" charset="0"/>
            </a:endParaRPr>
          </a:p>
        </p:txBody>
      </p:sp>
      <p:cxnSp>
        <p:nvCxnSpPr>
          <p:cNvPr id="1030" name="直線コネクタ 10"/>
          <p:cNvCxnSpPr>
            <a:cxnSpLocks noChangeShapeType="1"/>
          </p:cNvCxnSpPr>
          <p:nvPr/>
        </p:nvCxnSpPr>
        <p:spPr bwMode="auto">
          <a:xfrm>
            <a:off x="369888" y="893763"/>
            <a:ext cx="9151937" cy="0"/>
          </a:xfrm>
          <a:prstGeom prst="line">
            <a:avLst/>
          </a:prstGeom>
          <a:noFill/>
          <a:ln w="9525" algn="ctr">
            <a:solidFill>
              <a:srgbClr val="C0C1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テキスト プレースホルダー 11"/>
          <p:cNvSpPr>
            <a:spLocks noGrp="1"/>
          </p:cNvSpPr>
          <p:nvPr>
            <p:ph type="body" idx="1"/>
          </p:nvPr>
        </p:nvSpPr>
        <p:spPr bwMode="auto">
          <a:xfrm>
            <a:off x="381000" y="1125538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737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lang="ja-JP" altLang="en-US" sz="2400" b="1" kern="1200" baseline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chemeClr val="tx1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lang="ja-JP" altLang="en-US" sz="24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kumimoji="1" lang="ja-JP" altLang="en-US" sz="20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lang="ja-JP" altLang="en-US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lang="ja-JP" altLang="en-US" sz="14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lang="ja-JP" altLang="en-US" sz="1200" kern="1200" baseline="0" dirty="0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emf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tif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/>
          <p:cNvSpPr>
            <a:spLocks noGrp="1"/>
          </p:cNvSpPr>
          <p:nvPr>
            <p:ph type="title"/>
          </p:nvPr>
        </p:nvSpPr>
        <p:spPr>
          <a:xfrm>
            <a:off x="308001" y="783083"/>
            <a:ext cx="8611705" cy="1666815"/>
          </a:xfrm>
        </p:spPr>
        <p:txBody>
          <a:bodyPr/>
          <a:lstStyle/>
          <a:p>
            <a:pPr eaLnBrk="1" hangingPunct="1"/>
            <a:r>
              <a:rPr lang="en-US" altLang="ja-JP" sz="2800" dirty="0"/>
              <a:t>Performance test and analysis of the developed emergency release system for liquefied hydrogen installed in loading systems</a:t>
            </a:r>
            <a:endParaRPr sz="3000" dirty="0" smtClean="0">
              <a:latin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テキスト プレースホルダー 3"/>
          <p:cNvSpPr txBox="1">
            <a:spLocks/>
          </p:cNvSpPr>
          <p:nvPr/>
        </p:nvSpPr>
        <p:spPr bwMode="auto">
          <a:xfrm>
            <a:off x="587361" y="2626186"/>
            <a:ext cx="413543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lang="ja-JP" altLang="en-US" sz="24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lang="ja-JP" altLang="en-US" sz="20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lang="ja-JP" altLang="en-US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lang="ja-JP" altLang="en-US" sz="14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lang="ja-JP" altLang="en-US" sz="12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ja-JP" sz="1800" b="0" dirty="0" smtClean="0">
                <a:latin typeface="+mn-lt"/>
              </a:rPr>
              <a:t>5</a:t>
            </a:r>
            <a:r>
              <a:rPr lang="en-US" altLang="ja-JP" sz="1800" b="0" baseline="30000" dirty="0" smtClean="0">
                <a:latin typeface="+mn-lt"/>
              </a:rPr>
              <a:t>th</a:t>
            </a:r>
            <a:r>
              <a:rPr lang="en-US" altLang="ja-JP" sz="1800" b="0" dirty="0" smtClean="0">
                <a:latin typeface="+mn-lt"/>
              </a:rPr>
              <a:t> September, 2018</a:t>
            </a:r>
            <a:endParaRPr lang="en-US" sz="1800" b="0" dirty="0" smtClean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659" y="206685"/>
            <a:ext cx="3143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 CEC conference</a:t>
            </a:r>
            <a:endParaRPr kumimoji="1" lang="ja-JP" altLang="en-US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" y="6186824"/>
            <a:ext cx="3599850" cy="49197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40659" y="3967843"/>
            <a:ext cx="3496555" cy="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sp>
        <p:nvSpPr>
          <p:cNvPr id="5" name="テキスト プレースホルダー 3"/>
          <p:cNvSpPr txBox="1">
            <a:spLocks/>
          </p:cNvSpPr>
          <p:nvPr/>
        </p:nvSpPr>
        <p:spPr bwMode="auto">
          <a:xfrm>
            <a:off x="493233" y="3198344"/>
            <a:ext cx="8459131" cy="1794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lang="ja-JP" altLang="en-US" sz="24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lang="ja-JP" altLang="en-US" sz="20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lang="ja-JP" altLang="en-US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lang="ja-JP" altLang="en-US" sz="14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lang="ja-JP" altLang="en-US" sz="1200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ja-JP" sz="1600" b="0" dirty="0" smtClean="0">
                <a:latin typeface="+mj-lt"/>
              </a:rPr>
              <a:t>*</a:t>
            </a:r>
            <a:r>
              <a:rPr lang="en-GB" altLang="ja-JP" sz="1600" dirty="0" smtClean="0">
                <a:latin typeface="+mj-lt"/>
              </a:rPr>
              <a:t>Akihiko </a:t>
            </a:r>
            <a:r>
              <a:rPr lang="en-GB" altLang="ja-JP" sz="1600" dirty="0">
                <a:latin typeface="+mj-lt"/>
              </a:rPr>
              <a:t>Inomata </a:t>
            </a:r>
            <a:r>
              <a:rPr lang="en-GB" altLang="ja-JP" sz="1600" b="0" dirty="0">
                <a:latin typeface="+mj-lt"/>
              </a:rPr>
              <a:t>(</a:t>
            </a:r>
            <a:r>
              <a:rPr lang="en-GB" altLang="ja-JP" sz="1600" b="0" dirty="0" smtClean="0">
                <a:latin typeface="+mj-lt"/>
              </a:rPr>
              <a:t>Kawasaki Heavy Industries Ltd. and Kobe University) </a:t>
            </a:r>
          </a:p>
          <a:p>
            <a:pPr marL="88900" indent="0" eaLnBrk="1" hangingPunct="1">
              <a:buNone/>
            </a:pPr>
            <a:r>
              <a:rPr lang="en-US" altLang="ja-JP" sz="1600" dirty="0" err="1" smtClean="0">
                <a:latin typeface="+mn-lt"/>
              </a:rPr>
              <a:t>Tomoaki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dirty="0" err="1" smtClean="0">
                <a:latin typeface="+mn-lt"/>
              </a:rPr>
              <a:t>Umemura</a:t>
            </a:r>
            <a:r>
              <a:rPr lang="en-US" altLang="ja-JP" sz="1600" dirty="0" smtClean="0">
                <a:latin typeface="+mn-lt"/>
              </a:rPr>
              <a:t>, </a:t>
            </a:r>
            <a:r>
              <a:rPr lang="en-US" altLang="ja-JP" sz="1600" dirty="0">
                <a:latin typeface="+mn-lt"/>
              </a:rPr>
              <a:t>Jun</a:t>
            </a:r>
            <a:r>
              <a:rPr lang="ja-JP" altLang="en-US" sz="1600" dirty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Kawaguchi</a:t>
            </a:r>
            <a:r>
              <a:rPr lang="en-US" altLang="ja-JP" sz="1600" dirty="0" smtClean="0"/>
              <a:t> </a:t>
            </a:r>
            <a:r>
              <a:rPr lang="en-GB" altLang="ja-JP" sz="1600" b="0" dirty="0" smtClean="0">
                <a:latin typeface="+mn-lt"/>
              </a:rPr>
              <a:t>(Kawasaki Heavy Industries Ltd.)</a:t>
            </a:r>
          </a:p>
          <a:p>
            <a:pPr marL="88900" indent="0" eaLnBrk="1" hangingPunct="1">
              <a:buNone/>
            </a:pPr>
            <a:r>
              <a:rPr lang="en-US" altLang="ja-JP" sz="1600" dirty="0" smtClean="0">
                <a:latin typeface="+mn-lt"/>
              </a:rPr>
              <a:t>Tsutomu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Kawai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b="0" dirty="0" smtClean="0">
                <a:latin typeface="+mn-lt"/>
              </a:rPr>
              <a:t>(Tokyo-</a:t>
            </a:r>
            <a:r>
              <a:rPr lang="en-US" altLang="ja-JP" sz="1600" b="0" dirty="0" err="1" smtClean="0">
                <a:latin typeface="+mn-lt"/>
              </a:rPr>
              <a:t>Boeki</a:t>
            </a:r>
            <a:r>
              <a:rPr lang="ja-JP" altLang="en-US" sz="1600" b="0" dirty="0" smtClean="0">
                <a:latin typeface="+mn-lt"/>
              </a:rPr>
              <a:t> </a:t>
            </a:r>
            <a:r>
              <a:rPr lang="en-US" altLang="ja-JP" sz="1600" b="0" dirty="0" smtClean="0">
                <a:latin typeface="+mn-lt"/>
              </a:rPr>
              <a:t>engineering Co., Ltd.)</a:t>
            </a:r>
          </a:p>
          <a:p>
            <a:pPr marL="88900" indent="0" eaLnBrk="1" hangingPunct="1">
              <a:buNone/>
            </a:pPr>
            <a:r>
              <a:rPr lang="en-GB" altLang="ja-JP" sz="1600" dirty="0" smtClean="0">
                <a:latin typeface="+mn-lt"/>
              </a:rPr>
              <a:t>Yoshihiro </a:t>
            </a:r>
            <a:r>
              <a:rPr lang="en-GB" altLang="ja-JP" sz="1600" dirty="0" err="1" smtClean="0">
                <a:latin typeface="+mn-lt"/>
              </a:rPr>
              <a:t>Naruo</a:t>
            </a:r>
            <a:r>
              <a:rPr lang="en-GB" altLang="ja-JP" sz="1600" dirty="0" smtClean="0">
                <a:latin typeface="+mn-lt"/>
              </a:rPr>
              <a:t>, Yusuke </a:t>
            </a:r>
            <a:r>
              <a:rPr lang="en-GB" altLang="ja-JP" sz="1600" dirty="0" err="1" smtClean="0">
                <a:latin typeface="+mn-lt"/>
              </a:rPr>
              <a:t>Maru</a:t>
            </a:r>
            <a:r>
              <a:rPr lang="en-GB" altLang="ja-JP" sz="1600" dirty="0">
                <a:latin typeface="+mn-lt"/>
              </a:rPr>
              <a:t> </a:t>
            </a:r>
            <a:r>
              <a:rPr lang="en-GB" altLang="ja-JP" sz="1600" b="0" dirty="0">
                <a:latin typeface="+mn-lt"/>
              </a:rPr>
              <a:t>(Japan Aerospace Exploration </a:t>
            </a:r>
            <a:r>
              <a:rPr lang="en-GB" altLang="ja-JP" sz="1600" b="0" dirty="0" smtClean="0">
                <a:latin typeface="+mn-lt"/>
              </a:rPr>
              <a:t>Agency, JAXA)</a:t>
            </a:r>
          </a:p>
          <a:p>
            <a:pPr marL="88900" indent="0" eaLnBrk="1" hangingPunct="1">
              <a:buNone/>
            </a:pPr>
            <a:r>
              <a:rPr lang="en-GB" altLang="ja-JP" sz="1600" dirty="0" smtClean="0">
                <a:latin typeface="+mn-lt"/>
              </a:rPr>
              <a:t>Tetsuya </a:t>
            </a:r>
            <a:r>
              <a:rPr lang="en-GB" altLang="ja-JP" sz="1600" dirty="0" err="1" smtClean="0">
                <a:latin typeface="+mn-lt"/>
              </a:rPr>
              <a:t>Senda</a:t>
            </a:r>
            <a:r>
              <a:rPr lang="en-GB" altLang="ja-JP" sz="1600" dirty="0" smtClean="0">
                <a:latin typeface="+mn-lt"/>
              </a:rPr>
              <a:t> </a:t>
            </a:r>
            <a:r>
              <a:rPr lang="en-GB" altLang="ja-JP" sz="1600" b="0" dirty="0" smtClean="0">
                <a:latin typeface="+mn-lt"/>
              </a:rPr>
              <a:t>(</a:t>
            </a:r>
            <a:r>
              <a:rPr lang="en-US" altLang="ja-JP" sz="1600" b="0" dirty="0">
                <a:latin typeface="+mn-lt"/>
              </a:rPr>
              <a:t>Japan Ship Technology Research </a:t>
            </a:r>
            <a:r>
              <a:rPr lang="en-US" altLang="ja-JP" sz="1600" b="0" dirty="0" smtClean="0">
                <a:latin typeface="+mn-lt"/>
              </a:rPr>
              <a:t>Association, JSTRA)</a:t>
            </a:r>
            <a:endParaRPr lang="en-GB" altLang="ja-JP" sz="1600" b="0" dirty="0" smtClean="0">
              <a:latin typeface="+mn-lt"/>
            </a:endParaRPr>
          </a:p>
          <a:p>
            <a:pPr marL="88900" indent="0" eaLnBrk="1" hangingPunct="1">
              <a:buNone/>
            </a:pPr>
            <a:r>
              <a:rPr lang="en-GB" altLang="ja-JP" sz="1600" dirty="0" smtClean="0">
                <a:latin typeface="+mn-lt"/>
              </a:rPr>
              <a:t>Minoru Takeda </a:t>
            </a:r>
            <a:r>
              <a:rPr lang="en-GB" altLang="ja-JP" sz="1600" b="0" dirty="0" smtClean="0">
                <a:latin typeface="+mn-lt"/>
              </a:rPr>
              <a:t>(Kobe University)</a:t>
            </a:r>
            <a:endParaRPr lang="ja-JP" altLang="en-US" sz="1600" b="0" dirty="0" smtClean="0"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49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671699" y="1443881"/>
            <a:ext cx="9040942" cy="17520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dirty="0" smtClean="0">
              <a:solidFill>
                <a:schemeClr val="tx2"/>
              </a:solidFill>
            </a:endParaRPr>
          </a:p>
        </p:txBody>
      </p:sp>
      <p:sp>
        <p:nvSpPr>
          <p:cNvPr id="2" name="タイトル 3"/>
          <p:cNvSpPr txBox="1">
            <a:spLocks/>
          </p:cNvSpPr>
          <p:nvPr/>
        </p:nvSpPr>
        <p:spPr>
          <a:xfrm>
            <a:off x="369912" y="252500"/>
            <a:ext cx="5687988" cy="5658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Purpose of this study</a:t>
            </a:r>
            <a:endParaRPr lang="zh-TW" altLang="en-US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6146" y="1197659"/>
            <a:ext cx="5655459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Performance of Developed ERS</a:t>
            </a:r>
            <a:endParaRPr lang="ja-JP" altLang="en-US" sz="2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正方形/長方形 41"/>
          <p:cNvSpPr>
            <a:spLocks noChangeArrowheads="1"/>
          </p:cNvSpPr>
          <p:nvPr/>
        </p:nvSpPr>
        <p:spPr bwMode="auto">
          <a:xfrm>
            <a:off x="842697" y="1647092"/>
            <a:ext cx="8700798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ja-JP" altLang="en-US" sz="18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It is important to assess the world-first ERS for LH2.</a:t>
            </a:r>
          </a:p>
          <a:p>
            <a:pPr>
              <a:spcAft>
                <a:spcPts val="600"/>
              </a:spcAft>
              <a:defRPr/>
            </a:pP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Especially,</a:t>
            </a:r>
          </a:p>
          <a:p>
            <a:pPr>
              <a:spcAft>
                <a:spcPts val="600"/>
              </a:spcAft>
              <a:defRPr/>
            </a:pP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- </a:t>
            </a:r>
            <a:r>
              <a:rPr lang="en-US" altLang="ja-JP" sz="1800" dirty="0" smtClean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Pressure drop performance of check type valve</a:t>
            </a:r>
          </a:p>
          <a:p>
            <a:pPr>
              <a:spcAft>
                <a:spcPts val="600"/>
              </a:spcAft>
              <a:defRPr/>
            </a:pPr>
            <a:r>
              <a:rPr lang="en-US" altLang="ja-JP" sz="1800" dirty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8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- performance of hydrogen diffusion at disconnection operation</a:t>
            </a:r>
            <a:endParaRPr lang="en-US" altLang="ja-JP" sz="1800" dirty="0" smtClean="0">
              <a:solidFill>
                <a:schemeClr val="bg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3822" y="3577583"/>
            <a:ext cx="2044149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This Study</a:t>
            </a:r>
            <a:endParaRPr lang="ja-JP" altLang="en-US" sz="26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正方形/長方形 41"/>
          <p:cNvSpPr>
            <a:spLocks noChangeArrowheads="1"/>
          </p:cNvSpPr>
          <p:nvPr/>
        </p:nvSpPr>
        <p:spPr bwMode="auto">
          <a:xfrm>
            <a:off x="1100574" y="4140931"/>
            <a:ext cx="85321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01663" indent="-514350">
              <a:buFont typeface="+mj-lt"/>
              <a:buAutoNum type="romanUcPeriod"/>
              <a:defRPr/>
            </a:pP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Simulation on distribution of pressure drop and flow rate by CFD (Computational Fluid Dynamics).</a:t>
            </a:r>
          </a:p>
          <a:p>
            <a:pPr marL="601663" indent="-514350">
              <a:buFont typeface="+mj-lt"/>
              <a:buAutoNum type="romanUcPeriod"/>
              <a:defRPr/>
            </a:pP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Disconnection </a:t>
            </a:r>
            <a:r>
              <a:rPr lang="en-US" altLang="ja-JP" sz="2000" dirty="0" smtClean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test of ERS prototype and measurement of diffused hydrogen concentration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</a:p>
          <a:p>
            <a:pPr marL="601663" indent="-514350">
              <a:buFont typeface="+mj-lt"/>
              <a:buAutoNum type="romanUcPeriod"/>
              <a:defRPr/>
            </a:pPr>
            <a:r>
              <a:rPr lang="en-US" altLang="ja-JP" sz="2000" dirty="0" smtClean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Simulation of hydrogen diffusion and comparison with experimental data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</a:t>
            </a:r>
          </a:p>
        </p:txBody>
      </p:sp>
      <p:sp>
        <p:nvSpPr>
          <p:cNvPr id="17" name="タイトル 3"/>
          <p:cNvSpPr txBox="1">
            <a:spLocks/>
          </p:cNvSpPr>
          <p:nvPr/>
        </p:nvSpPr>
        <p:spPr bwMode="auto">
          <a:xfrm>
            <a:off x="7360024" y="-3810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1. </a:t>
            </a:r>
            <a:r>
              <a:rPr lang="en-US" altLang="ja-JP" sz="105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05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385044" y="950540"/>
            <a:ext cx="6683189" cy="71913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Outline</a:t>
            </a:r>
            <a:endParaRPr sz="28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123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1363010" y="2281047"/>
            <a:ext cx="8004726" cy="3617912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ea typeface="メイリオ" pitchFamily="50" charset="-128"/>
                <a:cs typeface="Arial" panose="020B0604020202020204" pitchFamily="34" charset="0"/>
              </a:rPr>
              <a:t>Background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Pressure drop analysis for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Measurement of atmospheric hydrogen concentration at disconnection of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Simulation of hydrogen diffusion at ERS disconnection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348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369910" y="186619"/>
            <a:ext cx="6990113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1) Simulation model for ERS</a:t>
            </a:r>
            <a:endParaRPr lang="zh-TW" altLang="en-US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7360024" y="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 Pressure drop analysis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11" y="2117461"/>
            <a:ext cx="4801270" cy="2991267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86295"/>
              </p:ext>
            </p:extLst>
          </p:nvPr>
        </p:nvGraphicFramePr>
        <p:xfrm>
          <a:off x="5171181" y="2117461"/>
          <a:ext cx="4620603" cy="3037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2419">
                  <a:extLst>
                    <a:ext uri="{9D8B030D-6E8A-4147-A177-3AD203B41FA5}">
                      <a16:colId xmlns:a16="http://schemas.microsoft.com/office/drawing/2014/main" val="4255635460"/>
                    </a:ext>
                  </a:extLst>
                </a:gridCol>
                <a:gridCol w="2578184">
                  <a:extLst>
                    <a:ext uri="{9D8B030D-6E8A-4147-A177-3AD203B41FA5}">
                      <a16:colId xmlns:a16="http://schemas.microsoft.com/office/drawing/2014/main" val="3755342829"/>
                    </a:ext>
                  </a:extLst>
                </a:gridCol>
              </a:tblGrid>
              <a:tr h="275739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Table. </a:t>
                      </a:r>
                      <a:r>
                        <a:rPr lang="en-GB" sz="1600" dirty="0">
                          <a:effectLst/>
                        </a:rPr>
                        <a:t>Analysis conditions.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55445"/>
                  </a:ext>
                </a:extLst>
              </a:tr>
              <a:tr h="27573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Application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FLUENT </a:t>
                      </a:r>
                      <a:r>
                        <a:rPr lang="en-GB" sz="1600" dirty="0">
                          <a:effectLst/>
                        </a:rPr>
                        <a:t>(version 17.2) 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extLst>
                  <a:ext uri="{0D108BD9-81ED-4DB2-BD59-A6C34878D82A}">
                    <a16:rowId xmlns:a16="http://schemas.microsoft.com/office/drawing/2014/main" val="699540523"/>
                  </a:ext>
                </a:extLst>
              </a:tr>
              <a:tr h="27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Steady/unsteady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Steady </a:t>
                      </a:r>
                      <a:r>
                        <a:rPr lang="en-GB" sz="1600" dirty="0">
                          <a:effectLst/>
                        </a:rPr>
                        <a:t>state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extLst>
                  <a:ext uri="{0D108BD9-81ED-4DB2-BD59-A6C34878D82A}">
                    <a16:rowId xmlns:a16="http://schemas.microsoft.com/office/drawing/2014/main" val="3681054435"/>
                  </a:ext>
                </a:extLst>
              </a:tr>
              <a:tr h="487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Adopted </a:t>
                      </a:r>
                      <a:r>
                        <a:rPr lang="en-GB" sz="1600" dirty="0">
                          <a:effectLst/>
                        </a:rPr>
                        <a:t>turbulence </a:t>
                      </a:r>
                      <a:r>
                        <a:rPr lang="en-GB" sz="1600" dirty="0" smtClean="0">
                          <a:effectLst/>
                        </a:rPr>
                        <a:t>flow </a:t>
                      </a:r>
                      <a:r>
                        <a:rPr lang="en-GB" sz="1600" dirty="0">
                          <a:effectLst/>
                        </a:rPr>
                        <a:t>model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Realizable </a:t>
                      </a:r>
                      <a:r>
                        <a:rPr lang="en-GB" sz="1600" dirty="0">
                          <a:effectLst/>
                        </a:rPr>
                        <a:t>k-e model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extLst>
                  <a:ext uri="{0D108BD9-81ED-4DB2-BD59-A6C34878D82A}">
                    <a16:rowId xmlns:a16="http://schemas.microsoft.com/office/drawing/2014/main" val="4229017603"/>
                  </a:ext>
                </a:extLst>
              </a:tr>
              <a:tr h="698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Property </a:t>
                      </a:r>
                      <a:r>
                        <a:rPr lang="en-GB" sz="1600" dirty="0">
                          <a:effectLst/>
                        </a:rPr>
                        <a:t>of LH2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Density</a:t>
                      </a:r>
                      <a:r>
                        <a:rPr lang="en-GB" sz="1600" dirty="0">
                          <a:effectLst/>
                        </a:rPr>
                        <a:t>: 70.8 [kg/m3]</a:t>
                      </a:r>
                      <a:endParaRPr lang="ja-JP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Viscosity </a:t>
                      </a:r>
                      <a:r>
                        <a:rPr lang="en-GB" sz="1600" dirty="0">
                          <a:effectLst/>
                        </a:rPr>
                        <a:t>coefficient</a:t>
                      </a:r>
                      <a:r>
                        <a:rPr lang="en-GB" sz="1600" dirty="0" smtClean="0">
                          <a:effectLst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              </a:t>
                      </a:r>
                      <a:r>
                        <a:rPr lang="en-GB" sz="1600" dirty="0">
                          <a:effectLst/>
                        </a:rPr>
                        <a:t>1.33E-5 [Pa</a:t>
                      </a:r>
                      <a:r>
                        <a:rPr lang="ja-JP" sz="1600" dirty="0">
                          <a:effectLst/>
                        </a:rPr>
                        <a:t>･</a:t>
                      </a:r>
                      <a:r>
                        <a:rPr lang="en-GB" sz="1600" dirty="0">
                          <a:effectLst/>
                        </a:rPr>
                        <a:t>s]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extLst>
                  <a:ext uri="{0D108BD9-81ED-4DB2-BD59-A6C34878D82A}">
                    <a16:rowId xmlns:a16="http://schemas.microsoft.com/office/drawing/2014/main" val="227329764"/>
                  </a:ext>
                </a:extLst>
              </a:tr>
              <a:tr h="27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Flow </a:t>
                      </a:r>
                      <a:r>
                        <a:rPr lang="en-GB" sz="1600" dirty="0">
                          <a:effectLst/>
                        </a:rPr>
                        <a:t>rate </a:t>
                      </a:r>
                      <a:r>
                        <a:rPr lang="en-GB" sz="1600" dirty="0" smtClean="0">
                          <a:effectLst/>
                        </a:rPr>
                        <a:t>at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Inlet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5.64 </a:t>
                      </a:r>
                      <a:r>
                        <a:rPr lang="en-GB" sz="1600" dirty="0">
                          <a:effectLst/>
                        </a:rPr>
                        <a:t>[m/s]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extLst>
                  <a:ext uri="{0D108BD9-81ED-4DB2-BD59-A6C34878D82A}">
                    <a16:rowId xmlns:a16="http://schemas.microsoft.com/office/drawing/2014/main" val="3162041598"/>
                  </a:ext>
                </a:extLst>
              </a:tr>
              <a:tr h="275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Pressure </a:t>
                      </a:r>
                      <a:r>
                        <a:rPr lang="en-GB" sz="1600" dirty="0">
                          <a:effectLst/>
                        </a:rPr>
                        <a:t>at outlet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 0 </a:t>
                      </a:r>
                      <a:r>
                        <a:rPr lang="en-GB" sz="1600" dirty="0">
                          <a:effectLst/>
                        </a:rPr>
                        <a:t>[</a:t>
                      </a:r>
                      <a:r>
                        <a:rPr lang="en-GB" sz="1600" dirty="0" err="1">
                          <a:effectLst/>
                        </a:rPr>
                        <a:t>PaG</a:t>
                      </a:r>
                      <a:r>
                        <a:rPr lang="en-GB" sz="1600" dirty="0">
                          <a:effectLst/>
                        </a:rPr>
                        <a:t>]</a:t>
                      </a:r>
                      <a:endParaRPr lang="ja-JP" sz="16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25400" marB="25400"/>
                </a:tc>
                <a:extLst>
                  <a:ext uri="{0D108BD9-81ED-4DB2-BD59-A6C34878D82A}">
                    <a16:rowId xmlns:a16="http://schemas.microsoft.com/office/drawing/2014/main" val="3907392708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414290" y="5284155"/>
            <a:ext cx="29154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Fig.3 CFD Simulation model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0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369911" y="364176"/>
            <a:ext cx="7939588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2) Calculation result of distribution of pressure drop</a:t>
            </a:r>
            <a:endParaRPr lang="ja-JP" altLang="en-US" sz="3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7360024" y="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 Pressure drop analysis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54" y="1290934"/>
            <a:ext cx="6420746" cy="338184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13644" y="5132460"/>
            <a:ext cx="836190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Overall pressure drop is 9.89E+3 Pa.</a:t>
            </a:r>
          </a:p>
          <a:p>
            <a:pPr>
              <a:defRPr/>
            </a:pP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 Not serious value, because of physical property of LH2.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buFontTx/>
              <a:buChar char="-"/>
              <a:defRPr/>
            </a:pPr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Some area are seemed to affect mainly. </a:t>
            </a:r>
            <a:endParaRPr lang="ja-JP" altLang="en-US" sz="20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2876365" y="1963677"/>
            <a:ext cx="381740" cy="400110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5274815" y="1619407"/>
            <a:ext cx="362505" cy="10369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66982" y="4715022"/>
            <a:ext cx="357770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800" dirty="0" smtClean="0">
                <a:solidFill>
                  <a:srgbClr val="4C4948"/>
                </a:solidFill>
                <a:latin typeface="Arial"/>
              </a:rPr>
              <a:t>Fig.4 Pressure distribution</a:t>
            </a:r>
            <a:endParaRPr lang="en-US" altLang="en-US" sz="18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48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39" y="1963677"/>
            <a:ext cx="5604175" cy="2734327"/>
          </a:xfrm>
          <a:prstGeom prst="rect">
            <a:avLst/>
          </a:prstGeom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69910" y="186619"/>
            <a:ext cx="7318151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3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3) Calculation result of flow rate distribution</a:t>
            </a:r>
            <a:endParaRPr lang="ja-JP" altLang="en-US" sz="3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7360024" y="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 Pressure drop analysis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4351" y="5162016"/>
            <a:ext cx="90502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High speed area colored red affects large pressure drop.</a:t>
            </a:r>
          </a:p>
          <a:p>
            <a:pPr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 Shape, size, and location of springs and valve should be improved.</a:t>
            </a:r>
          </a:p>
        </p:txBody>
      </p:sp>
      <p:sp>
        <p:nvSpPr>
          <p:cNvPr id="7" name="楕円 6"/>
          <p:cNvSpPr/>
          <p:nvPr/>
        </p:nvSpPr>
        <p:spPr>
          <a:xfrm>
            <a:off x="1944210" y="2022235"/>
            <a:ext cx="475391" cy="525655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pic>
        <p:nvPicPr>
          <p:cNvPr id="12" name="図 11" descr="T:\tanaka\2016\ERS\fv\ootubo\01_st_05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85" y="1247441"/>
            <a:ext cx="3023870" cy="226631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</p:pic>
      <p:cxnSp>
        <p:nvCxnSpPr>
          <p:cNvPr id="9" name="直線矢印コネクタ 8"/>
          <p:cNvCxnSpPr>
            <a:stCxn id="7" idx="7"/>
          </p:cNvCxnSpPr>
          <p:nvPr/>
        </p:nvCxnSpPr>
        <p:spPr>
          <a:xfrm flipV="1">
            <a:off x="2349982" y="1558223"/>
            <a:ext cx="4155503" cy="540992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154313" y="4786894"/>
            <a:ext cx="351281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800" dirty="0" smtClean="0">
                <a:solidFill>
                  <a:srgbClr val="4C4948"/>
                </a:solidFill>
                <a:latin typeface="Arial"/>
              </a:rPr>
              <a:t>Fig.5 Flow rate distribution</a:t>
            </a:r>
            <a:endParaRPr lang="en-US" altLang="en-US" sz="18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385044" y="950540"/>
            <a:ext cx="6683189" cy="71913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Outline</a:t>
            </a:r>
            <a:endParaRPr sz="28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123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1363010" y="2281047"/>
            <a:ext cx="8004726" cy="3617912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The Concept of CO</a:t>
            </a:r>
            <a:r>
              <a:rPr lang="en-US" altLang="ja-JP" sz="2000" b="1" baseline="-25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-free Hydrogen Chains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Pressure drop analysis for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Measurement of atmospheric hydrogen concentration at disconnection of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Simulation of hydrogen diffusion at ERS disconnection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16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8878" y="275396"/>
            <a:ext cx="9905999" cy="5058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1)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Layout of the test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apparatus measuring diffused hydrogen concentration after disconnection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7004482" y="0"/>
            <a:ext cx="290469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 Measurement for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7723" y="1148329"/>
            <a:ext cx="372574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Test was conducted at JAXA </a:t>
            </a:r>
            <a:r>
              <a:rPr lang="en-US" altLang="ja-JP" sz="2000" b="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(Japan Aerospace Exploration Agency) </a:t>
            </a:r>
            <a:r>
              <a:rPr lang="en-US" altLang="ja-JP" sz="2000" b="0" dirty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rocket test facility in </a:t>
            </a:r>
            <a:r>
              <a:rPr lang="en-US" altLang="ja-JP" sz="2000" b="0" dirty="0" err="1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Noshiro</a:t>
            </a:r>
            <a:r>
              <a:rPr lang="en-US" altLang="ja-JP" sz="2000" b="0" dirty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city in Japan.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ERS </a:t>
            </a: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prototype was located vertically.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LH2 was supplied from top and bottom piping</a:t>
            </a: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Boil off gas is disposed at  vent stack through the piping.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After </a:t>
            </a:r>
            <a:r>
              <a:rPr lang="en-US" altLang="ja-JP" sz="2000" b="0" dirty="0" smtClean="0">
                <a:solidFill>
                  <a:srgbClr val="7CA3CA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disconnection, ERS upper part goes up by cylinder vertically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20" y="1127465"/>
            <a:ext cx="4277922" cy="51412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996832" y="6186632"/>
            <a:ext cx="29154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Fig.6 Test apparatus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1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054108" y="3684455"/>
            <a:ext cx="5770837" cy="2062103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Sensors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are contact burning type</a:t>
            </a: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.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          Range: 0 to 40000 ppm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The three axis ultra-sonic vane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anemometer near the ERS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Direction from ERS to the tower was 230 degrees clockwise from the north.</a:t>
            </a:r>
          </a:p>
        </p:txBody>
      </p:sp>
      <p:pic>
        <p:nvPicPr>
          <p:cNvPr id="7" name="図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2" y="1191750"/>
            <a:ext cx="6763293" cy="212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4" y="3684455"/>
            <a:ext cx="3542724" cy="24314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タイトル 3"/>
          <p:cNvSpPr txBox="1">
            <a:spLocks/>
          </p:cNvSpPr>
          <p:nvPr/>
        </p:nvSpPr>
        <p:spPr>
          <a:xfrm>
            <a:off x="112452" y="293976"/>
            <a:ext cx="929787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2) Location of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the tower of hydrogen </a:t>
            </a: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concentration sensors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タイトル 3"/>
          <p:cNvSpPr txBox="1">
            <a:spLocks/>
          </p:cNvSpPr>
          <p:nvPr/>
        </p:nvSpPr>
        <p:spPr bwMode="auto">
          <a:xfrm>
            <a:off x="7004482" y="0"/>
            <a:ext cx="290469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 Measurement for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6717" y="6146946"/>
            <a:ext cx="29154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Fig.7 Location of sensors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8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351904" y="2009164"/>
            <a:ext cx="3369138" cy="2616101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Time recorded peak concentration is 4.5 to 5s at each sensor.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There are some small peaks after 5s.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Peak value of No.4 is the biggest and No.6 is the smallest of the three.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279" y="5149110"/>
            <a:ext cx="6259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Fig.8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Measurement result for sensor No.4, 5, and 6.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423170" y="301843"/>
            <a:ext cx="9297872" cy="5248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3)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Test results of concentration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 bwMode="auto">
          <a:xfrm>
            <a:off x="7004482" y="0"/>
            <a:ext cx="290469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 Measurement for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9" y="1484808"/>
            <a:ext cx="5842359" cy="3584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3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1071269" y="4998249"/>
            <a:ext cx="4520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Fig.9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Measurement result on wind’s clockwise angle from the north.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>
          <a:xfrm>
            <a:off x="112452" y="358216"/>
            <a:ext cx="9297872" cy="4360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4) Measured wind direction value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 bwMode="auto">
          <a:xfrm>
            <a:off x="7004482" y="0"/>
            <a:ext cx="290469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3. Measurement for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7" y="1709738"/>
            <a:ext cx="6025057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591809" y="1421827"/>
            <a:ext cx="4209850" cy="246221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Mean value was 214 degrees from the north, therefore wind direction was 16 degrees anticlockwise of the sensor tower from ERS.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It is reasonable that peak value of No.4 is the biggest and No.6 is the smallest of the three.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9" y="4127251"/>
            <a:ext cx="3779635" cy="20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177280" y="3998091"/>
            <a:ext cx="170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0" dirty="0" smtClean="0">
                <a:solidFill>
                  <a:schemeClr val="tx2"/>
                </a:solidFill>
              </a:rPr>
              <a:t>ERS Prototype</a:t>
            </a:r>
            <a:endParaRPr kumimoji="1" lang="ja-JP" altLang="en-US" sz="1600" b="0" dirty="0" smtClean="0">
              <a:solidFill>
                <a:schemeClr val="tx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80400" y="4167368"/>
            <a:ext cx="160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0" dirty="0">
                <a:solidFill>
                  <a:schemeClr val="tx2"/>
                </a:solidFill>
              </a:rPr>
              <a:t>Wind </a:t>
            </a:r>
            <a:r>
              <a:rPr lang="en-US" altLang="ja-JP" sz="1600" b="0" dirty="0" smtClean="0">
                <a:solidFill>
                  <a:schemeClr val="tx2"/>
                </a:solidFill>
              </a:rPr>
              <a:t>direction</a:t>
            </a:r>
            <a:endParaRPr kumimoji="1" lang="ja-JP" altLang="en-US" sz="1600" b="0" dirty="0" smtClean="0">
              <a:solidFill>
                <a:schemeClr val="tx2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673089" y="3998091"/>
            <a:ext cx="4128570" cy="2220507"/>
          </a:xfrm>
          <a:prstGeom prst="rect">
            <a:avLst/>
          </a:prstGeom>
          <a:noFill/>
          <a:ln w="952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385044" y="950540"/>
            <a:ext cx="6683189" cy="71913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Outline</a:t>
            </a:r>
            <a:endParaRPr sz="28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123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1363010" y="2281047"/>
            <a:ext cx="8004726" cy="3617912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Pressure drop analysis for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Measurement of atmospheric hydrogen concentration at disconnection of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Simulation of hydrogen diffusion at ERS disconnection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219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385044" y="950540"/>
            <a:ext cx="6683189" cy="71913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Outline</a:t>
            </a:r>
            <a:endParaRPr sz="28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123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1363010" y="2281047"/>
            <a:ext cx="8004726" cy="3617912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The Concept of CO</a:t>
            </a:r>
            <a:r>
              <a:rPr lang="en-US" altLang="ja-JP" sz="2000" b="1" baseline="-25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-free Hydrogen Chains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Pressure drop analysis for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Measurement of atmospheric hydrogen concentration at disconnection of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Simulation of hydrogen diffusion at ERS disconnection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828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05421" y="376070"/>
            <a:ext cx="7238252" cy="72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1) Outline of the software “</a:t>
            </a:r>
            <a:r>
              <a:rPr lang="en-US" altLang="ja-JP" sz="2800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Phast</a:t>
            </a: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”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7356849" y="14014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Simulation of hydrogen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5624" y="1177120"/>
            <a:ext cx="8975324" cy="3200876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Developed by DNV, improved for 30 years, and has validated for hydrogen.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Basically based on </a:t>
            </a:r>
            <a:r>
              <a:rPr lang="en-US" altLang="ja-JP" sz="1800" b="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Pasquill’s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 equation that </a:t>
            </a:r>
            <a:r>
              <a:rPr lang="en-US" altLang="ja-JP" sz="1800" b="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concentration distribution is expressed by Gaussian distribution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as below.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The </a:t>
            </a: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model of dispersion of the plume is included </a:t>
            </a:r>
            <a:r>
              <a:rPr lang="en-US" altLang="ja-JP" sz="1800" b="0" u="sng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movement and vaporization of </a:t>
            </a:r>
            <a:r>
              <a:rPr lang="en-US" altLang="ja-JP" sz="1800" b="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drops </a:t>
            </a:r>
            <a:r>
              <a:rPr lang="en-US" altLang="ja-JP" sz="1800" b="0" u="sng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of </a:t>
            </a:r>
            <a:r>
              <a:rPr lang="en-US" altLang="ja-JP" sz="1800" b="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liquefied </a:t>
            </a:r>
            <a:r>
              <a:rPr lang="en-US" altLang="ja-JP" sz="1800" b="0" u="sng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gas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Heat </a:t>
            </a:r>
            <a:r>
              <a:rPr lang="en-US" altLang="ja-JP" sz="1800" b="0" u="sng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exchange</a:t>
            </a: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 between atmosphere and plume considering change of temperature and phase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1800" b="0" u="sng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Atmospheric </a:t>
            </a:r>
            <a:r>
              <a:rPr lang="en-US" altLang="ja-JP" sz="1800" b="0" u="sng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stability </a:t>
            </a: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proposed by </a:t>
            </a:r>
            <a:r>
              <a:rPr lang="en-US" altLang="ja-JP" sz="1800" b="0" dirty="0" err="1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Pasquill</a:t>
            </a: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and </a:t>
            </a:r>
            <a:r>
              <a:rPr lang="en-US" altLang="ja-JP" sz="1800" b="0" u="sng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the density of the plume </a:t>
            </a:r>
            <a:r>
              <a:rPr lang="en-US" altLang="ja-JP" sz="1800" b="0" dirty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also affect </a:t>
            </a:r>
            <a:r>
              <a:rPr lang="en-US" altLang="ja-JP" sz="18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values on distribution.</a:t>
            </a:r>
          </a:p>
        </p:txBody>
      </p:sp>
      <p:pic>
        <p:nvPicPr>
          <p:cNvPr id="13" name="図 12"/>
          <p:cNvPicPr/>
          <p:nvPr/>
        </p:nvPicPr>
        <p:blipFill>
          <a:blip r:embed="rId2"/>
          <a:stretch>
            <a:fillRect/>
          </a:stretch>
        </p:blipFill>
        <p:spPr>
          <a:xfrm>
            <a:off x="1232115" y="4608606"/>
            <a:ext cx="2964727" cy="823944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232116" y="5719932"/>
            <a:ext cx="1902844" cy="751415"/>
          </a:xfrm>
          <a:prstGeom prst="rect">
            <a:avLst/>
          </a:prstGeom>
        </p:spPr>
      </p:pic>
      <p:sp>
        <p:nvSpPr>
          <p:cNvPr id="15" name="コンテンツ プレースホルダー 1"/>
          <p:cNvSpPr txBox="1">
            <a:spLocks/>
          </p:cNvSpPr>
          <p:nvPr/>
        </p:nvSpPr>
        <p:spPr bwMode="auto">
          <a:xfrm>
            <a:off x="3132664" y="5937937"/>
            <a:ext cx="8004726" cy="31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lang="ja-JP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lang="ja-JP" altLang="en-US" sz="20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lang="ja-JP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lang="ja-JP" altLang="en-US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lang="ja-JP" altLang="en-US" sz="12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800"/>
              </a:spcBef>
              <a:buNone/>
              <a:defRPr/>
            </a:pPr>
            <a:r>
              <a:rPr lang="en-US" altLang="ja-JP" sz="1600" b="0" i="1" dirty="0" smtClean="0">
                <a:latin typeface="Times" panose="02020603050405020304" pitchFamily="18" charset="0"/>
                <a:ea typeface="メイリオ" pitchFamily="50" charset="-128"/>
                <a:cs typeface="Times" panose="02020603050405020304" pitchFamily="18" charset="0"/>
              </a:rPr>
              <a:t>f(z) </a:t>
            </a:r>
            <a:r>
              <a:rPr lang="en-US" altLang="ja-JP" sz="1600" b="0" dirty="0" smtClean="0">
                <a:latin typeface="Times" panose="02020603050405020304" pitchFamily="18" charset="0"/>
                <a:ea typeface="メイリオ" pitchFamily="50" charset="-128"/>
                <a:cs typeface="Times" panose="02020603050405020304" pitchFamily="18" charset="0"/>
              </a:rPr>
              <a:t>can be expressed as well.</a:t>
            </a:r>
          </a:p>
        </p:txBody>
      </p:sp>
      <p:sp>
        <p:nvSpPr>
          <p:cNvPr id="16" name="コンテンツ プレースホルダー 1"/>
          <p:cNvSpPr txBox="1">
            <a:spLocks/>
          </p:cNvSpPr>
          <p:nvPr/>
        </p:nvSpPr>
        <p:spPr bwMode="auto">
          <a:xfrm>
            <a:off x="4483549" y="4626012"/>
            <a:ext cx="5077701" cy="8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lang="ja-JP" altLang="en-US" sz="2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kumimoji="1" lang="ja-JP" altLang="en-US" sz="20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lang="ja-JP" altLang="en-US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lang="ja-JP" altLang="en-US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lang="ja-JP" altLang="en-US" sz="1200" kern="1200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Where C is gas concentration at any </a:t>
            </a:r>
            <a:r>
              <a:rPr lang="en-GB" altLang="ja-JP" sz="1600" b="0" i="1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point [volume fraction], </a:t>
            </a:r>
            <a:r>
              <a:rPr lang="en-GB" altLang="ja-JP" sz="1600" b="0" i="1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is flow rate of dispersed fluid [m</a:t>
            </a:r>
            <a:r>
              <a:rPr lang="en-GB" altLang="ja-JP" sz="1600" b="0" baseline="3000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/s], </a:t>
            </a:r>
            <a:r>
              <a:rPr lang="en-GB" altLang="ja-JP" sz="1600" b="0" i="1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is wind speed along </a:t>
            </a:r>
            <a:r>
              <a:rPr lang="en-GB" altLang="ja-JP" sz="1600" b="0" i="1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axis [m/s], </a:t>
            </a:r>
            <a:r>
              <a:rPr lang="en-GB" altLang="ja-JP" sz="1600" b="0" i="1" dirty="0" err="1"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s</a:t>
            </a:r>
            <a:r>
              <a:rPr lang="en-GB" altLang="ja-JP" sz="1600" b="0" i="1" baseline="-25000" dirty="0" err="1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GB" altLang="ja-JP" sz="1600" b="0" i="1" dirty="0" err="1">
                <a:latin typeface="Symbol" panose="05050102010706020507" pitchFamily="18" charset="2"/>
                <a:ea typeface="ＭＳ 明朝" panose="02020609040205080304" pitchFamily="17" charset="-128"/>
                <a:cs typeface="Times New Roman" panose="02020603050405020304" pitchFamily="18" charset="0"/>
              </a:rPr>
              <a:t>s</a:t>
            </a:r>
            <a:r>
              <a:rPr lang="en-GB" altLang="ja-JP" sz="1600" b="0" i="1" baseline="-25000" dirty="0" err="1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[m] are standard deviation for gas concentration at </a:t>
            </a:r>
            <a:r>
              <a:rPr lang="en-GB" altLang="ja-JP" sz="1600" b="0" i="1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and </a:t>
            </a:r>
            <a:r>
              <a:rPr lang="en-GB" altLang="ja-JP" sz="1600" b="0" i="1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z</a:t>
            </a:r>
            <a:r>
              <a:rPr lang="en-GB" altLang="ja-JP" sz="1600" b="0" dirty="0">
                <a:latin typeface="Times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axis direction respectively.</a:t>
            </a:r>
            <a:endParaRPr lang="ja-JP" altLang="ja-JP" sz="1600" b="0" dirty="0">
              <a:effectLst/>
              <a:latin typeface="Times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343277" y="398970"/>
            <a:ext cx="9297873" cy="4779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2) </a:t>
            </a: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Calculated concentration contour figure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5826" y="5385012"/>
            <a:ext cx="8975324" cy="1077218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GB" altLang="ja-JP" sz="1800" b="0" dirty="0"/>
              <a:t>With the lapse of time, gas plume is diffusing moving to the downstream. </a:t>
            </a:r>
            <a:endParaRPr lang="en-GB" altLang="ja-JP" sz="1800" b="0" dirty="0" smtClean="0"/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GB" altLang="ja-JP" sz="1800" b="0" dirty="0" smtClean="0"/>
              <a:t>1s </a:t>
            </a:r>
            <a:r>
              <a:rPr lang="en-GB" altLang="ja-JP" sz="1800" b="0" dirty="0"/>
              <a:t>after the dispersion, the area within explosion range is observed, while 5s after the dispersion, explosion concentration is disappeared.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pic>
        <p:nvPicPr>
          <p:cNvPr id="11" name="図 10"/>
          <p:cNvPicPr/>
          <p:nvPr/>
        </p:nvPicPr>
        <p:blipFill>
          <a:blip r:embed="rId2"/>
          <a:stretch>
            <a:fillRect/>
          </a:stretch>
        </p:blipFill>
        <p:spPr>
          <a:xfrm>
            <a:off x="821183" y="1671155"/>
            <a:ext cx="5400040" cy="3701415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385672" y="1358636"/>
            <a:ext cx="5400040" cy="3750945"/>
          </a:xfrm>
          <a:prstGeom prst="rect">
            <a:avLst/>
          </a:prstGeom>
        </p:spPr>
      </p:pic>
      <p:pic>
        <p:nvPicPr>
          <p:cNvPr id="17" name="図 16"/>
          <p:cNvPicPr/>
          <p:nvPr/>
        </p:nvPicPr>
        <p:blipFill>
          <a:blip r:embed="rId4"/>
          <a:stretch>
            <a:fillRect/>
          </a:stretch>
        </p:blipFill>
        <p:spPr>
          <a:xfrm>
            <a:off x="4509079" y="865049"/>
            <a:ext cx="5400040" cy="370713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060107" y="1657308"/>
            <a:ext cx="1656456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ja-JP" sz="1800" b="0" dirty="0" smtClean="0"/>
              <a:t>1s </a:t>
            </a:r>
            <a:r>
              <a:rPr lang="en-GB" altLang="ja-JP" sz="1800" b="0" dirty="0"/>
              <a:t>after the </a:t>
            </a:r>
            <a:r>
              <a:rPr lang="en-GB" altLang="ja-JP" sz="1800" b="0" dirty="0" smtClean="0"/>
              <a:t>dispersion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22845" y="1367894"/>
            <a:ext cx="1656456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ja-JP" sz="1800" b="0" dirty="0"/>
              <a:t>5</a:t>
            </a:r>
            <a:r>
              <a:rPr lang="en-GB" altLang="ja-JP" sz="1800" b="0" dirty="0" smtClean="0"/>
              <a:t>s </a:t>
            </a:r>
            <a:r>
              <a:rPr lang="en-GB" altLang="ja-JP" sz="1800" b="0" dirty="0"/>
              <a:t>after the </a:t>
            </a:r>
            <a:r>
              <a:rPr lang="en-GB" altLang="ja-JP" sz="1800" b="0" dirty="0" smtClean="0"/>
              <a:t>dispersion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26470" y="1187604"/>
            <a:ext cx="1656456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ja-JP" sz="1800" b="0" dirty="0" smtClean="0"/>
              <a:t>10s </a:t>
            </a:r>
            <a:r>
              <a:rPr lang="en-GB" altLang="ja-JP" sz="1800" b="0" dirty="0"/>
              <a:t>after the </a:t>
            </a:r>
            <a:r>
              <a:rPr lang="en-GB" altLang="ja-JP" sz="1800" b="0" dirty="0" smtClean="0"/>
              <a:t>dispersion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14217" y="5076865"/>
            <a:ext cx="1865084" cy="295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 bwMode="auto">
          <a:xfrm>
            <a:off x="7359968" y="115518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Simulation of hydrogen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21561" y="5076865"/>
            <a:ext cx="380955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Fig.10 Hydrogen concentration contour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7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6" y="902225"/>
            <a:ext cx="6517464" cy="3932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61034" y="388675"/>
            <a:ext cx="8756334" cy="56899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2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3) Comparison simulation with experiment</a:t>
            </a:r>
            <a:endParaRPr lang="ja-JP" altLang="en-US" sz="28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5826" y="5003276"/>
            <a:ext cx="8975324" cy="1354217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GB" altLang="ja-JP" sz="1800" b="0" dirty="0" smtClean="0"/>
              <a:t>Measured peak mountain is broader than calculated one. </a:t>
            </a:r>
            <a:r>
              <a:rPr lang="en-GB" altLang="ja-JP" sz="1800" b="0" dirty="0" smtClean="0">
                <a:sym typeface="Wingdings" panose="05000000000000000000" pitchFamily="2" charset="2"/>
              </a:rPr>
              <a:t> Supposed effect of change of wind speed and maintained liquid on ERS lower part.</a:t>
            </a:r>
            <a:r>
              <a:rPr lang="en-GB" altLang="ja-JP" sz="1800" b="0" dirty="0" smtClean="0"/>
              <a:t> 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GB" altLang="ja-JP" sz="1800" b="0" dirty="0" smtClean="0"/>
              <a:t>Measured peak value is more uniform than calculated one. </a:t>
            </a:r>
            <a:r>
              <a:rPr lang="en-GB" altLang="ja-JP" sz="1800" b="0" dirty="0" smtClean="0">
                <a:sym typeface="Wingdings" panose="05000000000000000000" pitchFamily="2" charset="2"/>
              </a:rPr>
              <a:t> Supposed effect of change of wind direction</a:t>
            </a:r>
            <a:endParaRPr lang="en-US" altLang="ja-JP" sz="1800" b="0" dirty="0" smtClean="0">
              <a:latin typeface="メイリオ" pitchFamily="50" charset="-128"/>
              <a:ea typeface="メイリオ" pitchFamily="50" charset="-128"/>
              <a:cs typeface="メイリオ" pitchFamily="50" charset="-128"/>
              <a:sym typeface="Wingdings" panose="05000000000000000000" pitchFamily="2" charset="2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87" y="2027854"/>
            <a:ext cx="2810601" cy="15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338767" y="2033177"/>
            <a:ext cx="1706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0" dirty="0" smtClean="0">
                <a:solidFill>
                  <a:schemeClr val="tx2"/>
                </a:solidFill>
              </a:rPr>
              <a:t>ERS Prototype</a:t>
            </a:r>
            <a:endParaRPr kumimoji="1" lang="ja-JP" altLang="en-US" sz="1400" b="0" dirty="0" smtClean="0">
              <a:solidFill>
                <a:schemeClr val="tx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506390" y="2216856"/>
            <a:ext cx="1602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dirty="0">
                <a:solidFill>
                  <a:schemeClr val="tx2"/>
                </a:solidFill>
              </a:rPr>
              <a:t>Wind </a:t>
            </a:r>
            <a:r>
              <a:rPr lang="en-US" altLang="ja-JP" sz="1400" b="0" dirty="0" smtClean="0">
                <a:solidFill>
                  <a:schemeClr val="tx2"/>
                </a:solidFill>
              </a:rPr>
              <a:t>direction</a:t>
            </a:r>
            <a:endParaRPr kumimoji="1" lang="ja-JP" altLang="en-US" sz="1400" b="0" dirty="0" smtClean="0">
              <a:solidFill>
                <a:schemeClr val="tx2"/>
              </a:solidFill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 bwMode="auto">
          <a:xfrm>
            <a:off x="7356849" y="95751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. Simulation of hydrogen diffusion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82367" y="4691488"/>
            <a:ext cx="417102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Fig.11 Measured and calculated concentration 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31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385044" y="950540"/>
            <a:ext cx="6683189" cy="71913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Outline</a:t>
            </a:r>
            <a:endParaRPr sz="28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123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1363010" y="2281047"/>
            <a:ext cx="8004726" cy="3617912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20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Pressure drop analysis for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Measurement of atmospheric hydrogen concentration at disconnection of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Simulation of hydrogen diffusion at ERS disconnection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602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5"/>
          <p:cNvSpPr txBox="1">
            <a:spLocks/>
          </p:cNvSpPr>
          <p:nvPr/>
        </p:nvSpPr>
        <p:spPr bwMode="auto">
          <a:xfrm>
            <a:off x="0" y="180181"/>
            <a:ext cx="9909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sz="3200" dirty="0" smtClean="0">
                <a:solidFill>
                  <a:srgbClr val="00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Established Technical Research Association</a:t>
            </a:r>
            <a:endParaRPr lang="zh-TW" sz="3200" dirty="0">
              <a:solidFill>
                <a:srgbClr val="00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7"/>
          <p:cNvSpPr txBox="1">
            <a:spLocks noChangeArrowheads="1"/>
          </p:cNvSpPr>
          <p:nvPr/>
        </p:nvSpPr>
        <p:spPr bwMode="auto">
          <a:xfrm>
            <a:off x="388213" y="934677"/>
            <a:ext cx="94724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2422525" indent="-2422525">
              <a:spcAft>
                <a:spcPts val="120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  <a:sym typeface="Wingdings" pitchFamily="2" charset="2"/>
              </a:rPr>
              <a:t>Name of TRA: CO</a:t>
            </a:r>
            <a:r>
              <a:rPr lang="en-US" altLang="ja-JP" sz="1800" baseline="-250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  <a:sym typeface="Wingdings" pitchFamily="2" charset="2"/>
              </a:rPr>
              <a:t>2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  <a:sym typeface="Wingdings" pitchFamily="2" charset="2"/>
              </a:rPr>
              <a:t>-free Hydrogen 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  <a:sym typeface="Wingdings" pitchFamily="2" charset="2"/>
              </a:rPr>
              <a:t>Energy Supply-chain Technical Research 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  <a:sym typeface="Wingdings" pitchFamily="2" charset="2"/>
              </a:rPr>
              <a:t>Association (Abbreviation: </a:t>
            </a:r>
            <a:r>
              <a:rPr lang="en-US" altLang="ja-JP" sz="1800" dirty="0" err="1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HySTRA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en-US" altLang="ja-JP" sz="1800" dirty="0" smtClean="0">
              <a:solidFill>
                <a:srgbClr val="000000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  <a:sym typeface="Wingdings" pitchFamily="2" charset="2"/>
            </a:endParaRPr>
          </a:p>
          <a:p>
            <a:pPr>
              <a:spcAft>
                <a:spcPts val="120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Established date: February 2016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Member</a:t>
            </a:r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  <a:sym typeface="Wingdings" pitchFamily="2" charset="2"/>
              </a:rPr>
              <a:t>: KHI, Iwatani Corporation, Shell Japan, J-Power (as of established date)</a:t>
            </a:r>
          </a:p>
        </p:txBody>
      </p:sp>
      <p:pic>
        <p:nvPicPr>
          <p:cNvPr id="1026" name="Picture 2" descr="C:\Users\kameda-kec\Desktop\news_ph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83" y="3268441"/>
            <a:ext cx="7507165" cy="24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88213" y="2735893"/>
            <a:ext cx="9003507" cy="53254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1400" dirty="0" smtClean="0">
                <a:solidFill>
                  <a:schemeClr val="bg2"/>
                </a:solidFill>
                <a:cs typeface="Arial" panose="020B0604020202020204" pitchFamily="34" charset="0"/>
              </a:rPr>
              <a:t>NEDO “</a:t>
            </a:r>
            <a:r>
              <a:rPr lang="en-US" altLang="ja-JP" sz="1400" b="0" dirty="0" smtClean="0">
                <a:solidFill>
                  <a:srgbClr val="FF0000"/>
                </a:solidFill>
              </a:rPr>
              <a:t>Demonstration </a:t>
            </a:r>
            <a:r>
              <a:rPr lang="en-US" altLang="ja-JP" sz="1400" b="0" dirty="0">
                <a:solidFill>
                  <a:srgbClr val="FF0000"/>
                </a:solidFill>
              </a:rPr>
              <a:t>project for establishment of mass hydrogen marine transportation supply chain derived from unused brown </a:t>
            </a:r>
            <a:r>
              <a:rPr lang="en-US" altLang="ja-JP" sz="1400" b="0" dirty="0" smtClean="0">
                <a:solidFill>
                  <a:srgbClr val="FF0000"/>
                </a:solidFill>
              </a:rPr>
              <a:t>coal”</a:t>
            </a:r>
            <a:endParaRPr lang="ja-JP" altLang="ja-JP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0613" y="5684666"/>
            <a:ext cx="8851107" cy="6892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ja-JP" sz="1000" dirty="0" smtClean="0"/>
              <a:t>New Energy and Industrial Technology Development Organization (NEDO); </a:t>
            </a:r>
          </a:p>
          <a:p>
            <a:pPr algn="ctr"/>
            <a:r>
              <a:rPr lang="en-US" altLang="ja-JP" sz="1000" dirty="0" smtClean="0"/>
              <a:t>Development </a:t>
            </a:r>
            <a:r>
              <a:rPr lang="en-US" altLang="ja-JP" sz="1000" dirty="0"/>
              <a:t>of Technologies for Realizing a Hydrogen Society</a:t>
            </a:r>
            <a:r>
              <a:rPr lang="en-US" altLang="ja-JP" sz="1000" dirty="0" smtClean="0">
                <a:cs typeface="Arial" panose="020B0604020202020204" pitchFamily="34" charset="0"/>
              </a:rPr>
              <a:t>, </a:t>
            </a:r>
            <a:r>
              <a:rPr lang="en-US" altLang="ja-JP" sz="1000" dirty="0"/>
              <a:t>Development of Technologies for Large-Scale Hydrogen Systems</a:t>
            </a:r>
            <a:r>
              <a:rPr lang="en-US" altLang="ja-JP" sz="1000" dirty="0" smtClean="0"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altLang="ja-JP" sz="1000" dirty="0" smtClean="0"/>
              <a:t>Demonstration </a:t>
            </a:r>
            <a:r>
              <a:rPr lang="en-US" altLang="ja-JP" sz="1000" dirty="0"/>
              <a:t>project for establishment of mass hydrogen marine transportation supply chain derived from unused brown coal</a:t>
            </a:r>
            <a:endParaRPr lang="ja-JP" altLang="ja-JP" sz="1000" dirty="0"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95" y="1414010"/>
            <a:ext cx="20542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3"/>
          <p:cNvSpPr txBox="1">
            <a:spLocks/>
          </p:cNvSpPr>
          <p:nvPr/>
        </p:nvSpPr>
        <p:spPr bwMode="auto">
          <a:xfrm>
            <a:off x="7360024" y="-3810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5. Summary</a:t>
            </a:r>
            <a:endParaRPr lang="en-US" altLang="ja-JP" sz="105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60098" y="6238199"/>
            <a:ext cx="581213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Fig.12 Demonstration project conducted from 2015 to 2020 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165718" y="360363"/>
            <a:ext cx="9297872" cy="5413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marL="444500" indent="-444500" eaLnBrk="1" hangingPunct="1">
              <a:defRPr/>
            </a:pPr>
            <a:r>
              <a:rPr lang="en-US" altLang="ja-JP" sz="28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 Summary</a:t>
            </a:r>
            <a:endParaRPr lang="zh-TW" altLang="en-US" sz="28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7004482" y="0"/>
            <a:ext cx="290469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marL="0" indent="0"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 Summary</a:t>
            </a:r>
            <a:endParaRPr lang="ja-JP" altLang="en-US" sz="1300" dirty="0">
              <a:solidFill>
                <a:schemeClr val="bg1">
                  <a:lumMod val="50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6422" y="1258617"/>
            <a:ext cx="89225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Performance of world-first ERS for LH2 was simulated and measured. We obtained knowledge as follows;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Pressure drop is estimated practical value, abt. 10kPa.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Flow rate distribution is also simulated and obtained data to be improved for the future ERS.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Diffusion of hydrogen at disconnection of ERS is measured and obtained the reasonable data.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Simulation can predict the concentration distribution of hydrogen very well</a:t>
            </a:r>
          </a:p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en-US" altLang="ja-JP" sz="2000" b="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These method shall contribute future commercialization of LH2 supply chain and de-carbonation society.</a:t>
            </a:r>
          </a:p>
        </p:txBody>
      </p:sp>
    </p:spTree>
    <p:extLst>
      <p:ext uri="{BB962C8B-B14F-4D97-AF65-F5344CB8AC3E}">
        <p14:creationId xmlns:p14="http://schemas.microsoft.com/office/powerpoint/2010/main" val="36587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3"/>
          <p:cNvSpPr txBox="1">
            <a:spLocks/>
          </p:cNvSpPr>
          <p:nvPr/>
        </p:nvSpPr>
        <p:spPr bwMode="auto">
          <a:xfrm>
            <a:off x="415923" y="4924692"/>
            <a:ext cx="9490077" cy="98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kumimoji="1" lang="ja-JP" altLang="en-US" sz="1200" kern="1200">
                <a:solidFill>
                  <a:schemeClr val="tx2"/>
                </a:solidFill>
                <a:latin typeface="+mn-ea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kumimoji="1" lang="ja-JP" altLang="en-US" sz="20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lang="ja-JP" altLang="en-US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lang="ja-JP" altLang="en-US" sz="14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lang="ja-JP" altLang="en-US" sz="12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ja-JP" sz="2400" b="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Acknowledgments:</a:t>
            </a:r>
            <a:endParaRPr lang="ja-JP" altLang="ja-JP" sz="2400" b="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GB" altLang="ja-JP" sz="2400" b="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 part of this work was supported by Council for Science, Technology and Innovation (CSTI), Cross-ministerial Strategic Innovation Promotion Program (SIP), “Energy Carriers” (Funding agency: JST). </a:t>
            </a:r>
            <a:endParaRPr lang="ja-JP" altLang="ja-JP" sz="2400" b="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9907" y="1322958"/>
            <a:ext cx="882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dirty="0">
                <a:solidFill>
                  <a:schemeClr val="tx2"/>
                </a:solidFill>
                <a:latin typeface="+mj-lt"/>
              </a:rPr>
              <a:t>Thank you for listening</a:t>
            </a:r>
            <a:endParaRPr kumimoji="1" lang="en-US" altLang="en-US" sz="4800" dirty="0">
              <a:solidFill>
                <a:schemeClr val="tx2"/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" name="図 5" descr="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109796"/>
            <a:ext cx="7504176" cy="9997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0560" y="2265288"/>
            <a:ext cx="86029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Kawasaki, working as one for the good of the planet</a:t>
            </a:r>
            <a:endParaRPr kumimoji="1" lang="en-US" alt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053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1385044" y="950540"/>
            <a:ext cx="6683189" cy="719137"/>
          </a:xfrm>
        </p:spPr>
        <p:txBody>
          <a:bodyPr/>
          <a:lstStyle/>
          <a:p>
            <a:pPr eaLnBrk="1" hangingPunct="1"/>
            <a:r>
              <a:rPr lang="en-US" altLang="ja-JP" sz="28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Outline</a:t>
            </a:r>
            <a:endParaRPr sz="28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123" name="コンテンツ プレースホルダー 1"/>
          <p:cNvSpPr>
            <a:spLocks noGrp="1"/>
          </p:cNvSpPr>
          <p:nvPr>
            <p:ph sz="quarter" idx="4294967295"/>
          </p:nvPr>
        </p:nvSpPr>
        <p:spPr>
          <a:xfrm>
            <a:off x="1363010" y="2281047"/>
            <a:ext cx="8004726" cy="3617912"/>
          </a:xfrm>
        </p:spPr>
        <p:txBody>
          <a:bodyPr/>
          <a:lstStyle/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Pressure drop analysis for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Measurement of atmospheric hydrogen concentration at disconnection of ERS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Simulation of hydrogen diffusion at ERS disconnection</a:t>
            </a:r>
          </a:p>
          <a:p>
            <a:pPr marL="514350" indent="-514350" eaLnBrk="1" hangingPunct="1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altLang="ja-JP" sz="20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876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タイトル 3"/>
          <p:cNvSpPr>
            <a:spLocks noGrp="1"/>
          </p:cNvSpPr>
          <p:nvPr>
            <p:ph type="title" idx="4294967295"/>
          </p:nvPr>
        </p:nvSpPr>
        <p:spPr>
          <a:xfrm>
            <a:off x="425449" y="270669"/>
            <a:ext cx="6934575" cy="719137"/>
          </a:xfrm>
        </p:spPr>
        <p:txBody>
          <a:bodyPr/>
          <a:lstStyle/>
          <a:p>
            <a:pPr>
              <a:defRPr/>
            </a:pPr>
            <a:r>
              <a:rPr lang="en-US" altLang="ja-JP" sz="3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COP21 (Paris Agreement)</a:t>
            </a:r>
            <a:endParaRPr sz="3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0430" y="4464290"/>
            <a:ext cx="224118" cy="224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997339" y="4295072"/>
            <a:ext cx="8687569" cy="21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92" tIns="30596" rIns="61192" bIns="30596">
            <a:spAutoFit/>
          </a:bodyPr>
          <a:lstStyle>
            <a:defPPr>
              <a:defRPr lang="ja-JP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77838" indent="-3286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55675" indent="-6588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435100" indent="-990600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912938" indent="-13192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ja-JP" sz="3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Target of CO</a:t>
            </a:r>
            <a:r>
              <a:rPr lang="en-US" altLang="ja-JP" sz="3000" baseline="-25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 </a:t>
            </a:r>
            <a:r>
              <a:rPr lang="en-US" altLang="ja-JP" sz="3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Reduction:</a:t>
            </a:r>
          </a:p>
          <a:p>
            <a:pPr>
              <a:defRPr/>
            </a:pPr>
            <a:r>
              <a:rPr lang="ja-JP" altLang="en-US" sz="3200" dirty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・</a:t>
            </a:r>
            <a:r>
              <a:rPr lang="en-US" altLang="ja-JP" sz="3200" dirty="0" smtClean="0">
                <a:latin typeface="+mj-ea"/>
                <a:ea typeface="+mj-ea"/>
              </a:rPr>
              <a:t>Japan</a:t>
            </a:r>
            <a:r>
              <a:rPr lang="ja-JP" altLang="en-US" sz="3200" dirty="0" smtClean="0">
                <a:latin typeface="+mj-ea"/>
                <a:ea typeface="+mj-ea"/>
              </a:rPr>
              <a:t>：</a:t>
            </a:r>
            <a:r>
              <a:rPr lang="en-US" altLang="ja-JP" sz="3200" dirty="0">
                <a:latin typeface="+mj-ea"/>
                <a:ea typeface="+mj-ea"/>
              </a:rPr>
              <a:t>			</a:t>
            </a:r>
            <a:r>
              <a:rPr lang="en-US" altLang="ja-JP" sz="3200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メイリオ" pitchFamily="50" charset="-128"/>
              </a:rPr>
              <a:t>“26% by 2030”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sz="3200" dirty="0">
                <a:latin typeface="+mj-ea"/>
                <a:ea typeface="+mj-ea"/>
                <a:cs typeface="メイリオ" pitchFamily="50" charset="-128"/>
              </a:rPr>
              <a:t>　</a:t>
            </a:r>
            <a:r>
              <a:rPr lang="ja-JP" altLang="en-US" sz="3200" dirty="0" smtClean="0">
                <a:latin typeface="+mj-ea"/>
                <a:ea typeface="+mj-ea"/>
                <a:cs typeface="メイリオ" pitchFamily="50" charset="-128"/>
              </a:rPr>
              <a:t>・</a:t>
            </a:r>
            <a:r>
              <a:rPr lang="en-US" altLang="ja-JP" sz="3200" dirty="0" smtClean="0">
                <a:latin typeface="+mj-ea"/>
                <a:ea typeface="+mj-ea"/>
                <a:cs typeface="メイリオ" pitchFamily="50" charset="-128"/>
              </a:rPr>
              <a:t>Advanced </a:t>
            </a:r>
            <a:r>
              <a:rPr lang="en-US" altLang="ja-JP" sz="3200" dirty="0">
                <a:latin typeface="+mj-ea"/>
                <a:ea typeface="+mj-ea"/>
                <a:cs typeface="メイリオ" pitchFamily="50" charset="-128"/>
              </a:rPr>
              <a:t>Nations including </a:t>
            </a:r>
            <a:r>
              <a:rPr lang="en-US" altLang="ja-JP" sz="3200" dirty="0" smtClean="0">
                <a:latin typeface="+mj-ea"/>
                <a:ea typeface="+mj-ea"/>
                <a:cs typeface="メイリオ" pitchFamily="50" charset="-128"/>
              </a:rPr>
              <a:t>Japan</a:t>
            </a:r>
            <a:r>
              <a:rPr lang="ja-JP" altLang="en-US" sz="3200" dirty="0" smtClean="0">
                <a:latin typeface="+mj-ea"/>
                <a:ea typeface="+mj-ea"/>
                <a:cs typeface="メイリオ" pitchFamily="50" charset="-128"/>
              </a:rPr>
              <a:t>：</a:t>
            </a:r>
            <a:r>
              <a:rPr lang="en-US" altLang="ja-JP" sz="3200" dirty="0" smtClean="0">
                <a:latin typeface="+mj-ea"/>
                <a:ea typeface="+mj-ea"/>
                <a:cs typeface="メイリオ" pitchFamily="50" charset="-128"/>
              </a:rPr>
              <a:t> </a:t>
            </a:r>
            <a:endParaRPr lang="en-US" altLang="ja-JP" sz="3200" dirty="0">
              <a:latin typeface="+mj-ea"/>
              <a:ea typeface="+mj-ea"/>
              <a:cs typeface="メイリオ" pitchFamily="50" charset="-128"/>
            </a:endParaRPr>
          </a:p>
          <a:p>
            <a:pPr>
              <a:defRPr/>
            </a:pPr>
            <a:r>
              <a:rPr lang="en-US" altLang="ja-JP" sz="3200" dirty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メイリオ" pitchFamily="50" charset="-128"/>
              </a:rPr>
              <a:t>				“80% by 2050”</a:t>
            </a:r>
            <a:endParaRPr lang="ja-JP" altLang="en-US" sz="3200" dirty="0">
              <a:solidFill>
                <a:schemeClr val="accent5">
                  <a:lumMod val="75000"/>
                </a:schemeClr>
              </a:solidFill>
              <a:latin typeface="+mj-ea"/>
              <a:ea typeface="+mj-ea"/>
              <a:cs typeface="メイリオ" pitchFamily="50" charset="-128"/>
            </a:endParaRPr>
          </a:p>
        </p:txBody>
      </p:sp>
      <p:sp>
        <p:nvSpPr>
          <p:cNvPr id="14" name="タイトル 3"/>
          <p:cNvSpPr txBox="1">
            <a:spLocks/>
          </p:cNvSpPr>
          <p:nvPr/>
        </p:nvSpPr>
        <p:spPr bwMode="auto">
          <a:xfrm>
            <a:off x="7021854" y="460840"/>
            <a:ext cx="2555186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None/>
              <a:defRPr/>
            </a:pP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Dec. 2015</a:t>
            </a:r>
          </a:p>
        </p:txBody>
      </p:sp>
      <p:sp>
        <p:nvSpPr>
          <p:cNvPr id="15" name="タイトル 3"/>
          <p:cNvSpPr txBox="1">
            <a:spLocks/>
          </p:cNvSpPr>
          <p:nvPr/>
        </p:nvSpPr>
        <p:spPr bwMode="auto">
          <a:xfrm>
            <a:off x="7021854" y="0"/>
            <a:ext cx="288732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>
                <a:solidFill>
                  <a:schemeClr val="bg1">
                    <a:lumMod val="5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997340" y="1184679"/>
            <a:ext cx="8775310" cy="220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92" tIns="30596" rIns="61192" bIns="30596">
            <a:spAutoFit/>
          </a:bodyPr>
          <a:lstStyle>
            <a:defPPr>
              <a:defRPr lang="ja-JP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77838" indent="-3286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55675" indent="-6588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435100" indent="-990600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912938" indent="-13192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ja-JP" sz="2900" u="sng" dirty="0">
                <a:solidFill>
                  <a:schemeClr val="bg2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De-carbonation society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sz="29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 shifted </a:t>
            </a:r>
            <a:r>
              <a:rPr lang="en-US" altLang="ja-JP" sz="29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from </a:t>
            </a:r>
            <a:r>
              <a:rPr lang="en-US" altLang="ja-JP" sz="2900" dirty="0" smtClean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Low-carbon -</a:t>
            </a:r>
          </a:p>
          <a:p>
            <a:pPr>
              <a:lnSpc>
                <a:spcPct val="120000"/>
              </a:lnSpc>
              <a:defRPr/>
            </a:pPr>
            <a:r>
              <a:rPr lang="en-US" altLang="ja-JP" sz="2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Global </a:t>
            </a:r>
            <a:r>
              <a:rPr lang="en-US" altLang="ja-JP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temperature rise less than 1.5</a:t>
            </a:r>
            <a:r>
              <a:rPr lang="ja-JP" altLang="en-US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℃ </a:t>
            </a:r>
            <a:r>
              <a:rPr lang="en-US" altLang="ja-JP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at most effort, as well as</a:t>
            </a:r>
            <a:r>
              <a:rPr lang="ja-JP" altLang="en-US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２℃ </a:t>
            </a:r>
            <a:r>
              <a:rPr lang="en-US" altLang="ja-JP" sz="29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target</a:t>
            </a:r>
            <a:endParaRPr lang="ja-JP" altLang="en-US" sz="29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80429" y="3386475"/>
            <a:ext cx="224118" cy="224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dirty="0">
              <a:solidFill>
                <a:schemeClr val="tx2"/>
              </a:solidFill>
            </a:endParaRPr>
          </a:p>
        </p:txBody>
      </p:sp>
      <p:sp>
        <p:nvSpPr>
          <p:cNvPr id="19" name="テキスト ボックス 6"/>
          <p:cNvSpPr txBox="1">
            <a:spLocks noChangeArrowheads="1"/>
          </p:cNvSpPr>
          <p:nvPr/>
        </p:nvSpPr>
        <p:spPr bwMode="auto">
          <a:xfrm>
            <a:off x="997339" y="3238484"/>
            <a:ext cx="8579701" cy="148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92" tIns="30596" rIns="61192" bIns="30596">
            <a:spAutoFit/>
          </a:bodyPr>
          <a:lstStyle>
            <a:defPPr>
              <a:defRPr lang="ja-JP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77838" indent="-3286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55675" indent="-6588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435100" indent="-990600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912938" indent="-13192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marL="442913" indent="-442913">
              <a:lnSpc>
                <a:spcPct val="120000"/>
              </a:lnSpc>
              <a:defRPr/>
            </a:pPr>
            <a:r>
              <a:rPr lang="en-US" altLang="ja-JP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Became effective after 4</a:t>
            </a:r>
            <a:r>
              <a:rPr lang="en-US" altLang="ja-JP" sz="2900" baseline="30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th</a:t>
            </a:r>
            <a:r>
              <a:rPr lang="en-US" altLang="ja-JP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Nov. 2016</a:t>
            </a:r>
          </a:p>
          <a:p>
            <a:pPr marL="442913" indent="-442913">
              <a:lnSpc>
                <a:spcPct val="120000"/>
              </a:lnSpc>
              <a:defRPr/>
            </a:pPr>
            <a:r>
              <a:rPr lang="ja-JP" altLang="en-US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170 nations and countries signed</a:t>
            </a:r>
          </a:p>
          <a:p>
            <a:pPr marL="442913" indent="-442913">
              <a:lnSpc>
                <a:spcPct val="80000"/>
              </a:lnSpc>
              <a:defRPr/>
            </a:pP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					        (as of 1</a:t>
            </a:r>
            <a:r>
              <a:rPr lang="en-US" altLang="ja-JP" sz="2000" baseline="30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</a:t>
            </a:r>
            <a:r>
              <a:rPr lang="en-US" altLang="ja-JP" sz="2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Dec. 2017)</a:t>
            </a:r>
            <a:r>
              <a:rPr lang="ja-JP" altLang="en-US" sz="29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endParaRPr lang="en-US" altLang="ja-JP" sz="2900" dirty="0">
              <a:solidFill>
                <a:schemeClr val="accent5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80430" y="2410353"/>
            <a:ext cx="224118" cy="2241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/>
          </p:cNvSpPr>
          <p:nvPr/>
        </p:nvSpPr>
        <p:spPr>
          <a:xfrm>
            <a:off x="414562" y="314708"/>
            <a:ext cx="9491438" cy="9501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Initiative by Global Companies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b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Hydrogen Council</a:t>
            </a:r>
            <a:endParaRPr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3" y="1270710"/>
            <a:ext cx="9039231" cy="199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144" y="3261756"/>
            <a:ext cx="719180" cy="42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660" y="1475882"/>
            <a:ext cx="672993" cy="4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337" y="1585281"/>
            <a:ext cx="819454" cy="3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ipozgaj\AppData\Local\Temp\wz1b3e\AngloAmerican_RGB_Po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890" y="3261756"/>
            <a:ext cx="987722" cy="3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:\2016\Clients\Hydrogen Council Davos 2017\Work stream 1. Project Management  (FTI responsible)\Company inputs\Linde\TLG_Logo_CMYK_Ver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56" y="3346029"/>
            <a:ext cx="815885" cy="2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ipozgaj\AppData\Local\Temp\wzb606\01_Shell_Pecten-v_jan2013-digital\Shell_jan2013_PECTEN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4335" y="1392907"/>
            <a:ext cx="402935" cy="3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806" y="3261756"/>
            <a:ext cx="752573" cy="244274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40752" y="1859115"/>
            <a:ext cx="791271" cy="10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638" y="1665352"/>
            <a:ext cx="477010" cy="227102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0305" y="3261756"/>
            <a:ext cx="905408" cy="171101"/>
          </a:xfrm>
          <a:prstGeom prst="rect">
            <a:avLst/>
          </a:prstGeom>
        </p:spPr>
      </p:pic>
      <p:pic>
        <p:nvPicPr>
          <p:cNvPr id="23" name="Picture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50" t="41628" r="24125" b="41567"/>
          <a:stretch/>
        </p:blipFill>
        <p:spPr>
          <a:xfrm>
            <a:off x="2001686" y="2020206"/>
            <a:ext cx="755460" cy="173775"/>
          </a:xfrm>
          <a:prstGeom prst="rect">
            <a:avLst/>
          </a:prstGeom>
        </p:spPr>
      </p:pic>
      <p:pic>
        <p:nvPicPr>
          <p:cNvPr id="24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042" y="3352367"/>
            <a:ext cx="478849" cy="384677"/>
          </a:xfrm>
          <a:prstGeom prst="rect">
            <a:avLst/>
          </a:prstGeom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229" y="3385046"/>
            <a:ext cx="1083018" cy="33108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900" y="3415868"/>
            <a:ext cx="1177152" cy="21057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489" y="1586575"/>
            <a:ext cx="526817" cy="52834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3" y="3337793"/>
            <a:ext cx="597602" cy="206962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27" y="1568162"/>
            <a:ext cx="516163" cy="5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25" y="1722256"/>
            <a:ext cx="742786" cy="3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209550" y="3638508"/>
            <a:ext cx="9447213" cy="2739211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Composed of 39 leading companies from energy, transportation, manufacturing industry and trading sectors: 24 steering members (above photo + 3M, Bosch, China Energy, Great Wall Motor, JXTG and </a:t>
            </a:r>
            <a:r>
              <a:rPr lang="en-US" altLang="ja-JP" sz="18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Weichai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and 15 associate members.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global initiative advocates long term target to move to hydrogen utilizing new energy economy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understanding of importance of hydrogen on energy transition, Hydrogen Council aims to 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create effective action plan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with Governments and other stakeholders</a:t>
            </a:r>
            <a:endParaRPr lang="ja-JP" altLang="en-US" sz="1800" b="0" dirty="0">
              <a:solidFill>
                <a:schemeClr val="tx2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タイトル 3"/>
          <p:cNvSpPr txBox="1">
            <a:spLocks/>
          </p:cNvSpPr>
          <p:nvPr/>
        </p:nvSpPr>
        <p:spPr bwMode="auto">
          <a:xfrm>
            <a:off x="5233520" y="0"/>
            <a:ext cx="467565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7856" y="341337"/>
            <a:ext cx="9008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Hydrogen Introduction Vision 2050 </a:t>
            </a:r>
            <a:b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000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Hydrogen Council &amp; McKinsey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696"/>
          <a:stretch/>
        </p:blipFill>
        <p:spPr bwMode="auto">
          <a:xfrm>
            <a:off x="5573391" y="5495912"/>
            <a:ext cx="4184972" cy="103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6"/>
          <p:cNvSpPr txBox="1">
            <a:spLocks noChangeArrowheads="1"/>
          </p:cNvSpPr>
          <p:nvPr/>
        </p:nvSpPr>
        <p:spPr bwMode="auto">
          <a:xfrm>
            <a:off x="530226" y="1314494"/>
            <a:ext cx="9109074" cy="473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92" tIns="30596" rIns="61192" bIns="30596">
            <a:spAutoFit/>
          </a:bodyPr>
          <a:lstStyle>
            <a:defPPr>
              <a:defRPr lang="ja-JP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77838" indent="-3286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55675" indent="-6588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435100" indent="-990600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912938" indent="-13192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Hydrogen market,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2.5 trillion dollars,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creates 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30 million employment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allover the world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n"/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Responsible for 18% of energy and 20% of CO</a:t>
            </a:r>
            <a:r>
              <a:rPr lang="en-US" altLang="ja-JP" baseline="-25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reduction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n"/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</a:t>
            </a:r>
            <a:r>
              <a:rPr lang="en-US" altLang="ja-JP" baseline="-25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reduction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of 6 billion t/year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50 billion t/year as of 2010 including feed stock)</a:t>
            </a: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n"/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Hydrogen power generation of 1,500TWh/year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recent 10 years Japan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about 1,000TWh/year, </a:t>
            </a:r>
            <a:b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 the world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about 22,000TWh/year</a:t>
            </a:r>
            <a:r>
              <a: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lang="en-US" altLang="ja-JP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342900" indent="-342900">
              <a:spcBef>
                <a:spcPts val="1000"/>
              </a:spcBef>
              <a:buFont typeface="Wingdings" pitchFamily="2" charset="2"/>
              <a:buChar char="n"/>
              <a:defRPr/>
            </a:pPr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Excessive renewable energy of 500TWh/year will be stored and utilized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 bwMode="auto">
          <a:xfrm>
            <a:off x="5233520" y="0"/>
            <a:ext cx="467565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8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441170" y="93661"/>
            <a:ext cx="9012120" cy="7191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ja-JP" sz="3200" dirty="0"/>
              <a:t>Basic Hydrogen Strategy</a:t>
            </a:r>
            <a:br>
              <a:rPr lang="en-US" altLang="ja-JP" sz="3200" dirty="0"/>
            </a:br>
            <a:r>
              <a:rPr lang="en-US" altLang="ja-JP" sz="2400" dirty="0"/>
              <a:t>(Ministries cooperation </a:t>
            </a:r>
            <a:r>
              <a:rPr lang="en-US" altLang="ja-JP" sz="2400" dirty="0">
                <a:solidFill>
                  <a:srgbClr val="C00000"/>
                </a:solidFill>
              </a:rPr>
              <a:t>Common scenario</a:t>
            </a:r>
            <a:r>
              <a:rPr lang="en-US" altLang="ja-JP" sz="2400" dirty="0"/>
              <a:t>)</a:t>
            </a:r>
            <a:endParaRPr lang="ja-JP" alt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90" y="1057274"/>
            <a:ext cx="2009377" cy="147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7000885" y="2552313"/>
            <a:ext cx="28498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From HP. of </a:t>
            </a:r>
            <a:r>
              <a:rPr lang="en-US" altLang="ja-JP" sz="1200" dirty="0"/>
              <a:t>Prime 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Minister's</a:t>
            </a:r>
            <a:r>
              <a:rPr lang="en-US" altLang="ja-JP" sz="1200" dirty="0"/>
              <a:t> Office</a:t>
            </a:r>
            <a:endParaRPr kumimoji="1" lang="ja-JP" altLang="en-US" sz="1200" dirty="0"/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530225" y="3113121"/>
            <a:ext cx="9049025" cy="322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92" tIns="30596" rIns="61192" bIns="30596">
            <a:spAutoFit/>
          </a:bodyPr>
          <a:lstStyle>
            <a:defPPr>
              <a:defRPr lang="ja-JP"/>
            </a:defPPr>
            <a:lvl1pPr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77838" indent="-3286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55675" indent="-6588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435100" indent="-990600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912938" indent="-1319213" algn="l" defTabSz="955675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ja-JP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Hydrogen is an option as important as renewable energies 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(R.E.)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Mass production from low cost sources: utilizing brown coal and foreign R.E. 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(Develop international liquefied hydrogen supply chain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endParaRPr lang="en-US" altLang="ja-JP" sz="1800" dirty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Promotion of fuel cell vehicles and hydrogen refueling stations</a:t>
            </a:r>
            <a:endParaRPr lang="en-US" altLang="ja-JP" sz="1800" dirty="0">
              <a:solidFill>
                <a:schemeClr val="accent5">
                  <a:lumMod val="7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Commercialization of hydrogen power generation and 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mass </a:t>
            </a: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consumption of hydrogen 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(hydrogen consumption 10 mill. t/year, Power generation capacity 30GW)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n"/>
              <a:defRPr/>
            </a:pPr>
            <a:r>
              <a:rPr lang="en-US" altLang="ja-JP" sz="18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Leading to growth strategy to leveraged Tokyo Olympic Paralympic Games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2947" y="1213484"/>
            <a:ext cx="6426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 December 26, 2017, the Ministerial </a:t>
            </a:r>
            <a:r>
              <a:rPr lang="en-US" altLang="ja-JP" sz="1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Council on Renewable Energy, Hydrogen and Related Issues held its second meeting and </a:t>
            </a:r>
            <a:r>
              <a:rPr lang="en-US" altLang="ja-JP" sz="1800" dirty="0">
                <a:solidFill>
                  <a:schemeClr val="accent3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decided on a Basic Hydrogen Strategy 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accomplish a world-leading hydrogen-based society</a:t>
            </a:r>
            <a:endParaRPr kumimoji="1" lang="ja-JP" altLang="en-US" sz="1800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 bwMode="auto">
          <a:xfrm>
            <a:off x="5233520" y="0"/>
            <a:ext cx="467565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3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 </a:t>
            </a:r>
            <a:r>
              <a:rPr lang="en-US" altLang="ja-JP" sz="14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4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/>
          <p:cNvGrpSpPr/>
          <p:nvPr/>
        </p:nvGrpSpPr>
        <p:grpSpPr>
          <a:xfrm>
            <a:off x="285220" y="1892969"/>
            <a:ext cx="2902481" cy="4371474"/>
            <a:chOff x="403465" y="1876926"/>
            <a:chExt cx="2902481" cy="4195011"/>
          </a:xfrm>
        </p:grpSpPr>
        <p:sp>
          <p:nvSpPr>
            <p:cNvPr id="3" name="正方形/長方形 2"/>
            <p:cNvSpPr/>
            <p:nvPr/>
          </p:nvSpPr>
          <p:spPr>
            <a:xfrm>
              <a:off x="409073" y="1876927"/>
              <a:ext cx="2896873" cy="418698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254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409073" y="5518484"/>
              <a:ext cx="2896873" cy="553453"/>
            </a:xfrm>
            <a:prstGeom prst="rect">
              <a:avLst/>
            </a:prstGeom>
            <a:solidFill>
              <a:srgbClr val="50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  <p:sp>
          <p:nvSpPr>
            <p:cNvPr id="5" name="フリーフォーム 4"/>
            <p:cNvSpPr/>
            <p:nvPr/>
          </p:nvSpPr>
          <p:spPr>
            <a:xfrm>
              <a:off x="403465" y="1876926"/>
              <a:ext cx="2902481" cy="4194342"/>
            </a:xfrm>
            <a:custGeom>
              <a:avLst/>
              <a:gdLst>
                <a:gd name="connsiteX0" fmla="*/ 0 w 1740568"/>
                <a:gd name="connsiteY0" fmla="*/ 0 h 1692442"/>
                <a:gd name="connsiteX1" fmla="*/ 1740568 w 1740568"/>
                <a:gd name="connsiteY1" fmla="*/ 0 h 1692442"/>
                <a:gd name="connsiteX2" fmla="*/ 1732547 w 1740568"/>
                <a:gd name="connsiteY2" fmla="*/ 385010 h 1692442"/>
                <a:gd name="connsiteX3" fmla="*/ 32084 w 1740568"/>
                <a:gd name="connsiteY3" fmla="*/ 1692442 h 1692442"/>
                <a:gd name="connsiteX4" fmla="*/ 0 w 1740568"/>
                <a:gd name="connsiteY4" fmla="*/ 0 h 1692442"/>
                <a:gd name="connsiteX0" fmla="*/ 0 w 2991518"/>
                <a:gd name="connsiteY0" fmla="*/ 0 h 1692442"/>
                <a:gd name="connsiteX1" fmla="*/ 2991518 w 2991518"/>
                <a:gd name="connsiteY1" fmla="*/ 0 h 1692442"/>
                <a:gd name="connsiteX2" fmla="*/ 1732547 w 2991518"/>
                <a:gd name="connsiteY2" fmla="*/ 385010 h 1692442"/>
                <a:gd name="connsiteX3" fmla="*/ 32084 w 2991518"/>
                <a:gd name="connsiteY3" fmla="*/ 1692442 h 1692442"/>
                <a:gd name="connsiteX4" fmla="*/ 0 w 2991518"/>
                <a:gd name="connsiteY4" fmla="*/ 0 h 1692442"/>
                <a:gd name="connsiteX0" fmla="*/ 0 w 3002547"/>
                <a:gd name="connsiteY0" fmla="*/ 0 h 1692442"/>
                <a:gd name="connsiteX1" fmla="*/ 2991518 w 3002547"/>
                <a:gd name="connsiteY1" fmla="*/ 0 h 1692442"/>
                <a:gd name="connsiteX2" fmla="*/ 3002547 w 3002547"/>
                <a:gd name="connsiteY2" fmla="*/ 277060 h 1692442"/>
                <a:gd name="connsiteX3" fmla="*/ 32084 w 3002547"/>
                <a:gd name="connsiteY3" fmla="*/ 1692442 h 1692442"/>
                <a:gd name="connsiteX4" fmla="*/ 0 w 3002547"/>
                <a:gd name="connsiteY4" fmla="*/ 0 h 1692442"/>
                <a:gd name="connsiteX0" fmla="*/ 0 w 2991518"/>
                <a:gd name="connsiteY0" fmla="*/ 0 h 1692442"/>
                <a:gd name="connsiteX1" fmla="*/ 2991518 w 2991518"/>
                <a:gd name="connsiteY1" fmla="*/ 0 h 1692442"/>
                <a:gd name="connsiteX2" fmla="*/ 2989847 w 2991518"/>
                <a:gd name="connsiteY2" fmla="*/ 258010 h 1692442"/>
                <a:gd name="connsiteX3" fmla="*/ 32084 w 2991518"/>
                <a:gd name="connsiteY3" fmla="*/ 1692442 h 1692442"/>
                <a:gd name="connsiteX4" fmla="*/ 0 w 2991518"/>
                <a:gd name="connsiteY4" fmla="*/ 0 h 1692442"/>
                <a:gd name="connsiteX0" fmla="*/ 0 w 2991518"/>
                <a:gd name="connsiteY0" fmla="*/ 0 h 3603792"/>
                <a:gd name="connsiteX1" fmla="*/ 2991518 w 2991518"/>
                <a:gd name="connsiteY1" fmla="*/ 0 h 3603792"/>
                <a:gd name="connsiteX2" fmla="*/ 2989847 w 2991518"/>
                <a:gd name="connsiteY2" fmla="*/ 258010 h 3603792"/>
                <a:gd name="connsiteX3" fmla="*/ 334 w 2991518"/>
                <a:gd name="connsiteY3" fmla="*/ 3603792 h 3603792"/>
                <a:gd name="connsiteX4" fmla="*/ 0 w 2991518"/>
                <a:gd name="connsiteY4" fmla="*/ 0 h 3603792"/>
                <a:gd name="connsiteX0" fmla="*/ 6127 w 2997645"/>
                <a:gd name="connsiteY0" fmla="*/ 0 h 4175292"/>
                <a:gd name="connsiteX1" fmla="*/ 2997645 w 2997645"/>
                <a:gd name="connsiteY1" fmla="*/ 0 h 4175292"/>
                <a:gd name="connsiteX2" fmla="*/ 2995974 w 2997645"/>
                <a:gd name="connsiteY2" fmla="*/ 258010 h 4175292"/>
                <a:gd name="connsiteX3" fmla="*/ 111 w 2997645"/>
                <a:gd name="connsiteY3" fmla="*/ 4175292 h 4175292"/>
                <a:gd name="connsiteX4" fmla="*/ 6127 w 2997645"/>
                <a:gd name="connsiteY4" fmla="*/ 0 h 417529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111 w 2997645"/>
                <a:gd name="connsiteY3" fmla="*/ 4194342 h 4194342"/>
                <a:gd name="connsiteX4" fmla="*/ 6127 w 2997645"/>
                <a:gd name="connsiteY4" fmla="*/ 0 h 419434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1222320 w 2997645"/>
                <a:gd name="connsiteY3" fmla="*/ 2593474 h 4194342"/>
                <a:gd name="connsiteX4" fmla="*/ 111 w 2997645"/>
                <a:gd name="connsiteY4" fmla="*/ 4194342 h 4194342"/>
                <a:gd name="connsiteX5" fmla="*/ 6127 w 2997645"/>
                <a:gd name="connsiteY5" fmla="*/ 0 h 419434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555570 w 2997645"/>
                <a:gd name="connsiteY3" fmla="*/ 4193674 h 4194342"/>
                <a:gd name="connsiteX4" fmla="*/ 111 w 2997645"/>
                <a:gd name="connsiteY4" fmla="*/ 4194342 h 4194342"/>
                <a:gd name="connsiteX5" fmla="*/ 6127 w 2997645"/>
                <a:gd name="connsiteY5" fmla="*/ 0 h 41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7645" h="4194342">
                  <a:moveTo>
                    <a:pt x="6127" y="0"/>
                  </a:moveTo>
                  <a:lnTo>
                    <a:pt x="2997645" y="0"/>
                  </a:lnTo>
                  <a:lnTo>
                    <a:pt x="2995974" y="258010"/>
                  </a:lnTo>
                  <a:lnTo>
                    <a:pt x="555570" y="4193674"/>
                  </a:lnTo>
                  <a:lnTo>
                    <a:pt x="111" y="4194342"/>
                  </a:lnTo>
                  <a:cubicBezTo>
                    <a:pt x="0" y="2993078"/>
                    <a:pt x="6238" y="1201264"/>
                    <a:pt x="6127" y="0"/>
                  </a:cubicBezTo>
                  <a:close/>
                </a:path>
              </a:pathLst>
            </a:custGeom>
            <a:solidFill>
              <a:srgbClr val="50719C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</p:grpSp>
      <p:sp>
        <p:nvSpPr>
          <p:cNvPr id="98" name="右矢印 97"/>
          <p:cNvSpPr/>
          <p:nvPr/>
        </p:nvSpPr>
        <p:spPr>
          <a:xfrm>
            <a:off x="1397734" y="3732463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9" name="右矢印 98"/>
          <p:cNvSpPr/>
          <p:nvPr/>
        </p:nvSpPr>
        <p:spPr>
          <a:xfrm rot="5400000">
            <a:off x="2055461" y="2986507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3380551" y="1892969"/>
            <a:ext cx="3142532" cy="4371474"/>
            <a:chOff x="3501189" y="1876926"/>
            <a:chExt cx="2902481" cy="4195011"/>
          </a:xfrm>
        </p:grpSpPr>
        <p:sp>
          <p:nvSpPr>
            <p:cNvPr id="9" name="正方形/長方形 8"/>
            <p:cNvSpPr/>
            <p:nvPr/>
          </p:nvSpPr>
          <p:spPr>
            <a:xfrm>
              <a:off x="3501189" y="1876927"/>
              <a:ext cx="2896873" cy="4186989"/>
            </a:xfrm>
            <a:prstGeom prst="rect">
              <a:avLst/>
            </a:prstGeom>
            <a:solidFill>
              <a:srgbClr val="E4F0EE"/>
            </a:solidFill>
            <a:ln>
              <a:noFill/>
            </a:ln>
            <a:effectLst>
              <a:outerShdw blurRad="254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501189" y="5518484"/>
              <a:ext cx="2896873" cy="553453"/>
            </a:xfrm>
            <a:prstGeom prst="rect">
              <a:avLst/>
            </a:prstGeom>
            <a:solidFill>
              <a:srgbClr val="6EB4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501189" y="1876926"/>
              <a:ext cx="2902481" cy="4194342"/>
            </a:xfrm>
            <a:custGeom>
              <a:avLst/>
              <a:gdLst>
                <a:gd name="connsiteX0" fmla="*/ 0 w 1740568"/>
                <a:gd name="connsiteY0" fmla="*/ 0 h 1692442"/>
                <a:gd name="connsiteX1" fmla="*/ 1740568 w 1740568"/>
                <a:gd name="connsiteY1" fmla="*/ 0 h 1692442"/>
                <a:gd name="connsiteX2" fmla="*/ 1732547 w 1740568"/>
                <a:gd name="connsiteY2" fmla="*/ 385010 h 1692442"/>
                <a:gd name="connsiteX3" fmla="*/ 32084 w 1740568"/>
                <a:gd name="connsiteY3" fmla="*/ 1692442 h 1692442"/>
                <a:gd name="connsiteX4" fmla="*/ 0 w 1740568"/>
                <a:gd name="connsiteY4" fmla="*/ 0 h 1692442"/>
                <a:gd name="connsiteX0" fmla="*/ 0 w 2991518"/>
                <a:gd name="connsiteY0" fmla="*/ 0 h 1692442"/>
                <a:gd name="connsiteX1" fmla="*/ 2991518 w 2991518"/>
                <a:gd name="connsiteY1" fmla="*/ 0 h 1692442"/>
                <a:gd name="connsiteX2" fmla="*/ 1732547 w 2991518"/>
                <a:gd name="connsiteY2" fmla="*/ 385010 h 1692442"/>
                <a:gd name="connsiteX3" fmla="*/ 32084 w 2991518"/>
                <a:gd name="connsiteY3" fmla="*/ 1692442 h 1692442"/>
                <a:gd name="connsiteX4" fmla="*/ 0 w 2991518"/>
                <a:gd name="connsiteY4" fmla="*/ 0 h 1692442"/>
                <a:gd name="connsiteX0" fmla="*/ 0 w 3002547"/>
                <a:gd name="connsiteY0" fmla="*/ 0 h 1692442"/>
                <a:gd name="connsiteX1" fmla="*/ 2991518 w 3002547"/>
                <a:gd name="connsiteY1" fmla="*/ 0 h 1692442"/>
                <a:gd name="connsiteX2" fmla="*/ 3002547 w 3002547"/>
                <a:gd name="connsiteY2" fmla="*/ 277060 h 1692442"/>
                <a:gd name="connsiteX3" fmla="*/ 32084 w 3002547"/>
                <a:gd name="connsiteY3" fmla="*/ 1692442 h 1692442"/>
                <a:gd name="connsiteX4" fmla="*/ 0 w 3002547"/>
                <a:gd name="connsiteY4" fmla="*/ 0 h 1692442"/>
                <a:gd name="connsiteX0" fmla="*/ 0 w 2991518"/>
                <a:gd name="connsiteY0" fmla="*/ 0 h 1692442"/>
                <a:gd name="connsiteX1" fmla="*/ 2991518 w 2991518"/>
                <a:gd name="connsiteY1" fmla="*/ 0 h 1692442"/>
                <a:gd name="connsiteX2" fmla="*/ 2989847 w 2991518"/>
                <a:gd name="connsiteY2" fmla="*/ 258010 h 1692442"/>
                <a:gd name="connsiteX3" fmla="*/ 32084 w 2991518"/>
                <a:gd name="connsiteY3" fmla="*/ 1692442 h 1692442"/>
                <a:gd name="connsiteX4" fmla="*/ 0 w 2991518"/>
                <a:gd name="connsiteY4" fmla="*/ 0 h 1692442"/>
                <a:gd name="connsiteX0" fmla="*/ 0 w 2991518"/>
                <a:gd name="connsiteY0" fmla="*/ 0 h 3603792"/>
                <a:gd name="connsiteX1" fmla="*/ 2991518 w 2991518"/>
                <a:gd name="connsiteY1" fmla="*/ 0 h 3603792"/>
                <a:gd name="connsiteX2" fmla="*/ 2989847 w 2991518"/>
                <a:gd name="connsiteY2" fmla="*/ 258010 h 3603792"/>
                <a:gd name="connsiteX3" fmla="*/ 334 w 2991518"/>
                <a:gd name="connsiteY3" fmla="*/ 3603792 h 3603792"/>
                <a:gd name="connsiteX4" fmla="*/ 0 w 2991518"/>
                <a:gd name="connsiteY4" fmla="*/ 0 h 3603792"/>
                <a:gd name="connsiteX0" fmla="*/ 6127 w 2997645"/>
                <a:gd name="connsiteY0" fmla="*/ 0 h 4175292"/>
                <a:gd name="connsiteX1" fmla="*/ 2997645 w 2997645"/>
                <a:gd name="connsiteY1" fmla="*/ 0 h 4175292"/>
                <a:gd name="connsiteX2" fmla="*/ 2995974 w 2997645"/>
                <a:gd name="connsiteY2" fmla="*/ 258010 h 4175292"/>
                <a:gd name="connsiteX3" fmla="*/ 111 w 2997645"/>
                <a:gd name="connsiteY3" fmla="*/ 4175292 h 4175292"/>
                <a:gd name="connsiteX4" fmla="*/ 6127 w 2997645"/>
                <a:gd name="connsiteY4" fmla="*/ 0 h 417529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111 w 2997645"/>
                <a:gd name="connsiteY3" fmla="*/ 4194342 h 4194342"/>
                <a:gd name="connsiteX4" fmla="*/ 6127 w 2997645"/>
                <a:gd name="connsiteY4" fmla="*/ 0 h 419434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1222320 w 2997645"/>
                <a:gd name="connsiteY3" fmla="*/ 2593474 h 4194342"/>
                <a:gd name="connsiteX4" fmla="*/ 111 w 2997645"/>
                <a:gd name="connsiteY4" fmla="*/ 4194342 h 4194342"/>
                <a:gd name="connsiteX5" fmla="*/ 6127 w 2997645"/>
                <a:gd name="connsiteY5" fmla="*/ 0 h 419434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555570 w 2997645"/>
                <a:gd name="connsiteY3" fmla="*/ 4193674 h 4194342"/>
                <a:gd name="connsiteX4" fmla="*/ 111 w 2997645"/>
                <a:gd name="connsiteY4" fmla="*/ 4194342 h 4194342"/>
                <a:gd name="connsiteX5" fmla="*/ 6127 w 2997645"/>
                <a:gd name="connsiteY5" fmla="*/ 0 h 41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7645" h="4194342">
                  <a:moveTo>
                    <a:pt x="6127" y="0"/>
                  </a:moveTo>
                  <a:lnTo>
                    <a:pt x="2997645" y="0"/>
                  </a:lnTo>
                  <a:lnTo>
                    <a:pt x="2995974" y="258010"/>
                  </a:lnTo>
                  <a:lnTo>
                    <a:pt x="555570" y="4193674"/>
                  </a:lnTo>
                  <a:lnTo>
                    <a:pt x="111" y="4194342"/>
                  </a:lnTo>
                  <a:cubicBezTo>
                    <a:pt x="0" y="2993078"/>
                    <a:pt x="6238" y="1201264"/>
                    <a:pt x="6127" y="0"/>
                  </a:cubicBezTo>
                  <a:close/>
                </a:path>
              </a:pathLst>
            </a:custGeom>
            <a:solidFill>
              <a:srgbClr val="6EB4AB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727316" y="1892969"/>
            <a:ext cx="2902481" cy="4371474"/>
            <a:chOff x="6593305" y="1876926"/>
            <a:chExt cx="2902481" cy="4195011"/>
          </a:xfrm>
        </p:grpSpPr>
        <p:sp>
          <p:nvSpPr>
            <p:cNvPr id="14" name="正方形/長方形 13"/>
            <p:cNvSpPr/>
            <p:nvPr/>
          </p:nvSpPr>
          <p:spPr>
            <a:xfrm>
              <a:off x="6593305" y="1876927"/>
              <a:ext cx="2896873" cy="4186989"/>
            </a:xfrm>
            <a:prstGeom prst="rect">
              <a:avLst/>
            </a:prstGeom>
            <a:solidFill>
              <a:srgbClr val="FDEFDF"/>
            </a:solidFill>
            <a:ln>
              <a:noFill/>
            </a:ln>
            <a:effectLst>
              <a:outerShdw blurRad="254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593305" y="5518484"/>
              <a:ext cx="2896873" cy="553453"/>
            </a:xfrm>
            <a:prstGeom prst="rect">
              <a:avLst/>
            </a:prstGeom>
            <a:solidFill>
              <a:srgbClr val="DF80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6593305" y="1876926"/>
              <a:ext cx="2902481" cy="4194342"/>
            </a:xfrm>
            <a:custGeom>
              <a:avLst/>
              <a:gdLst>
                <a:gd name="connsiteX0" fmla="*/ 0 w 1740568"/>
                <a:gd name="connsiteY0" fmla="*/ 0 h 1692442"/>
                <a:gd name="connsiteX1" fmla="*/ 1740568 w 1740568"/>
                <a:gd name="connsiteY1" fmla="*/ 0 h 1692442"/>
                <a:gd name="connsiteX2" fmla="*/ 1732547 w 1740568"/>
                <a:gd name="connsiteY2" fmla="*/ 385010 h 1692442"/>
                <a:gd name="connsiteX3" fmla="*/ 32084 w 1740568"/>
                <a:gd name="connsiteY3" fmla="*/ 1692442 h 1692442"/>
                <a:gd name="connsiteX4" fmla="*/ 0 w 1740568"/>
                <a:gd name="connsiteY4" fmla="*/ 0 h 1692442"/>
                <a:gd name="connsiteX0" fmla="*/ 0 w 2991518"/>
                <a:gd name="connsiteY0" fmla="*/ 0 h 1692442"/>
                <a:gd name="connsiteX1" fmla="*/ 2991518 w 2991518"/>
                <a:gd name="connsiteY1" fmla="*/ 0 h 1692442"/>
                <a:gd name="connsiteX2" fmla="*/ 1732547 w 2991518"/>
                <a:gd name="connsiteY2" fmla="*/ 385010 h 1692442"/>
                <a:gd name="connsiteX3" fmla="*/ 32084 w 2991518"/>
                <a:gd name="connsiteY3" fmla="*/ 1692442 h 1692442"/>
                <a:gd name="connsiteX4" fmla="*/ 0 w 2991518"/>
                <a:gd name="connsiteY4" fmla="*/ 0 h 1692442"/>
                <a:gd name="connsiteX0" fmla="*/ 0 w 3002547"/>
                <a:gd name="connsiteY0" fmla="*/ 0 h 1692442"/>
                <a:gd name="connsiteX1" fmla="*/ 2991518 w 3002547"/>
                <a:gd name="connsiteY1" fmla="*/ 0 h 1692442"/>
                <a:gd name="connsiteX2" fmla="*/ 3002547 w 3002547"/>
                <a:gd name="connsiteY2" fmla="*/ 277060 h 1692442"/>
                <a:gd name="connsiteX3" fmla="*/ 32084 w 3002547"/>
                <a:gd name="connsiteY3" fmla="*/ 1692442 h 1692442"/>
                <a:gd name="connsiteX4" fmla="*/ 0 w 3002547"/>
                <a:gd name="connsiteY4" fmla="*/ 0 h 1692442"/>
                <a:gd name="connsiteX0" fmla="*/ 0 w 2991518"/>
                <a:gd name="connsiteY0" fmla="*/ 0 h 1692442"/>
                <a:gd name="connsiteX1" fmla="*/ 2991518 w 2991518"/>
                <a:gd name="connsiteY1" fmla="*/ 0 h 1692442"/>
                <a:gd name="connsiteX2" fmla="*/ 2989847 w 2991518"/>
                <a:gd name="connsiteY2" fmla="*/ 258010 h 1692442"/>
                <a:gd name="connsiteX3" fmla="*/ 32084 w 2991518"/>
                <a:gd name="connsiteY3" fmla="*/ 1692442 h 1692442"/>
                <a:gd name="connsiteX4" fmla="*/ 0 w 2991518"/>
                <a:gd name="connsiteY4" fmla="*/ 0 h 1692442"/>
                <a:gd name="connsiteX0" fmla="*/ 0 w 2991518"/>
                <a:gd name="connsiteY0" fmla="*/ 0 h 3603792"/>
                <a:gd name="connsiteX1" fmla="*/ 2991518 w 2991518"/>
                <a:gd name="connsiteY1" fmla="*/ 0 h 3603792"/>
                <a:gd name="connsiteX2" fmla="*/ 2989847 w 2991518"/>
                <a:gd name="connsiteY2" fmla="*/ 258010 h 3603792"/>
                <a:gd name="connsiteX3" fmla="*/ 334 w 2991518"/>
                <a:gd name="connsiteY3" fmla="*/ 3603792 h 3603792"/>
                <a:gd name="connsiteX4" fmla="*/ 0 w 2991518"/>
                <a:gd name="connsiteY4" fmla="*/ 0 h 3603792"/>
                <a:gd name="connsiteX0" fmla="*/ 6127 w 2997645"/>
                <a:gd name="connsiteY0" fmla="*/ 0 h 4175292"/>
                <a:gd name="connsiteX1" fmla="*/ 2997645 w 2997645"/>
                <a:gd name="connsiteY1" fmla="*/ 0 h 4175292"/>
                <a:gd name="connsiteX2" fmla="*/ 2995974 w 2997645"/>
                <a:gd name="connsiteY2" fmla="*/ 258010 h 4175292"/>
                <a:gd name="connsiteX3" fmla="*/ 111 w 2997645"/>
                <a:gd name="connsiteY3" fmla="*/ 4175292 h 4175292"/>
                <a:gd name="connsiteX4" fmla="*/ 6127 w 2997645"/>
                <a:gd name="connsiteY4" fmla="*/ 0 h 417529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111 w 2997645"/>
                <a:gd name="connsiteY3" fmla="*/ 4194342 h 4194342"/>
                <a:gd name="connsiteX4" fmla="*/ 6127 w 2997645"/>
                <a:gd name="connsiteY4" fmla="*/ 0 h 419434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1222320 w 2997645"/>
                <a:gd name="connsiteY3" fmla="*/ 2593474 h 4194342"/>
                <a:gd name="connsiteX4" fmla="*/ 111 w 2997645"/>
                <a:gd name="connsiteY4" fmla="*/ 4194342 h 4194342"/>
                <a:gd name="connsiteX5" fmla="*/ 6127 w 2997645"/>
                <a:gd name="connsiteY5" fmla="*/ 0 h 4194342"/>
                <a:gd name="connsiteX0" fmla="*/ 6127 w 2997645"/>
                <a:gd name="connsiteY0" fmla="*/ 0 h 4194342"/>
                <a:gd name="connsiteX1" fmla="*/ 2997645 w 2997645"/>
                <a:gd name="connsiteY1" fmla="*/ 0 h 4194342"/>
                <a:gd name="connsiteX2" fmla="*/ 2995974 w 2997645"/>
                <a:gd name="connsiteY2" fmla="*/ 258010 h 4194342"/>
                <a:gd name="connsiteX3" fmla="*/ 555570 w 2997645"/>
                <a:gd name="connsiteY3" fmla="*/ 4193674 h 4194342"/>
                <a:gd name="connsiteX4" fmla="*/ 111 w 2997645"/>
                <a:gd name="connsiteY4" fmla="*/ 4194342 h 4194342"/>
                <a:gd name="connsiteX5" fmla="*/ 6127 w 2997645"/>
                <a:gd name="connsiteY5" fmla="*/ 0 h 41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7645" h="4194342">
                  <a:moveTo>
                    <a:pt x="6127" y="0"/>
                  </a:moveTo>
                  <a:lnTo>
                    <a:pt x="2997645" y="0"/>
                  </a:lnTo>
                  <a:lnTo>
                    <a:pt x="2995974" y="258010"/>
                  </a:lnTo>
                  <a:lnTo>
                    <a:pt x="555570" y="4193674"/>
                  </a:lnTo>
                  <a:lnTo>
                    <a:pt x="111" y="4194342"/>
                  </a:lnTo>
                  <a:cubicBezTo>
                    <a:pt x="0" y="2993078"/>
                    <a:pt x="6238" y="1201264"/>
                    <a:pt x="6127" y="0"/>
                  </a:cubicBezTo>
                  <a:close/>
                </a:path>
              </a:pathLst>
            </a:custGeom>
            <a:solidFill>
              <a:srgbClr val="DF8023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ja-JP" altLang="en-US" sz="1600" b="0" dirty="0" smtClean="0">
                <a:solidFill>
                  <a:srgbClr val="4C4948"/>
                </a:solidFill>
              </a:endParaRPr>
            </a:p>
          </p:txBody>
        </p:sp>
      </p:grpSp>
      <p:sp>
        <p:nvSpPr>
          <p:cNvPr id="17" name="Rectangle 2"/>
          <p:cNvSpPr txBox="1">
            <a:spLocks/>
          </p:cNvSpPr>
          <p:nvPr/>
        </p:nvSpPr>
        <p:spPr>
          <a:xfrm>
            <a:off x="344488" y="220812"/>
            <a:ext cx="8756650" cy="719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3200" dirty="0" smtClean="0">
                <a:solidFill>
                  <a:srgbClr val="000000"/>
                </a:solidFill>
              </a:rPr>
              <a:t>The Concept of CO</a:t>
            </a:r>
            <a:r>
              <a:rPr lang="en-US" altLang="ja-JP" sz="3200" baseline="-25000" dirty="0" smtClean="0">
                <a:solidFill>
                  <a:srgbClr val="000000"/>
                </a:solidFill>
              </a:rPr>
              <a:t>2</a:t>
            </a:r>
            <a:r>
              <a:rPr lang="en-US" altLang="ja-JP" sz="3200" dirty="0" smtClean="0">
                <a:solidFill>
                  <a:srgbClr val="000000"/>
                </a:solidFill>
              </a:rPr>
              <a:t>-free Hydrogen Chains</a:t>
            </a: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344488" y="980584"/>
            <a:ext cx="818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72A1C7">
                    <a:lumMod val="75000"/>
                  </a:srgbClr>
                </a:solidFill>
                <a:latin typeface="Arial"/>
              </a:rPr>
              <a:t>Stably supplying energy while suppressing CO</a:t>
            </a:r>
            <a:r>
              <a:rPr lang="en-US" altLang="ja-JP" sz="2000" baseline="-25000" dirty="0">
                <a:solidFill>
                  <a:srgbClr val="72A1C7">
                    <a:lumMod val="75000"/>
                  </a:srgbClr>
                </a:solidFill>
                <a:latin typeface="Arial"/>
              </a:rPr>
              <a:t>2</a:t>
            </a:r>
            <a:r>
              <a:rPr lang="en-US" altLang="ja-JP" sz="2000" dirty="0">
                <a:solidFill>
                  <a:srgbClr val="72A1C7">
                    <a:lumMod val="75000"/>
                  </a:srgbClr>
                </a:solidFill>
                <a:latin typeface="Arial"/>
              </a:rPr>
              <a:t> emissions</a:t>
            </a:r>
            <a:endParaRPr lang="en-US" altLang="en-US" sz="2200" dirty="0">
              <a:solidFill>
                <a:srgbClr val="72A1C7">
                  <a:lumMod val="75000"/>
                </a:srgbClr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1870" y="1564788"/>
            <a:ext cx="29154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Resourcing country (Australia)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58485" y="1550502"/>
            <a:ext cx="288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dirty="0" smtClean="0">
                <a:solidFill>
                  <a:srgbClr val="4C4948"/>
                </a:solidFill>
                <a:latin typeface="Arial"/>
              </a:rPr>
              <a:t>Utilizing country (Japan)</a:t>
            </a:r>
            <a:endParaRPr lang="en-US" altLang="en-US" sz="16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タイトル 3"/>
          <p:cNvSpPr txBox="1">
            <a:spLocks/>
          </p:cNvSpPr>
          <p:nvPr/>
        </p:nvSpPr>
        <p:spPr bwMode="auto">
          <a:xfrm>
            <a:off x="7360024" y="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1. </a:t>
            </a:r>
            <a:r>
              <a:rPr lang="en-US" altLang="ja-JP" sz="105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05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486150" y="5637062"/>
            <a:ext cx="292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smtClean="0">
                <a:solidFill>
                  <a:srgbClr val="FFFFFF"/>
                </a:solidFill>
                <a:latin typeface="Arial"/>
              </a:rPr>
              <a:t>Hydrogen transport/storage</a:t>
            </a:r>
            <a:endParaRPr lang="en-US" altLang="en-US" sz="18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234801" y="5829072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FFFFFF"/>
                </a:solidFill>
                <a:latin typeface="Arial"/>
              </a:rPr>
              <a:t>Hydrogen use</a:t>
            </a:r>
            <a:endParaRPr lang="en-US" altLang="en-US" sz="20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0918" y="5829073"/>
            <a:ext cx="253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00" dirty="0" smtClean="0">
                <a:solidFill>
                  <a:srgbClr val="FFFFFF"/>
                </a:solidFill>
                <a:latin typeface="Arial"/>
              </a:rPr>
              <a:t>Hydrogen production</a:t>
            </a:r>
            <a:endParaRPr lang="en-US" altLang="en-US" sz="18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903779" y="4724400"/>
            <a:ext cx="2542674" cy="75397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dist="38100" dir="2700000" algn="tl" rotWithShape="0">
              <a:srgbClr val="DF802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200" dirty="0" smtClean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903779" y="3847431"/>
            <a:ext cx="2542674" cy="75397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dist="38100" dir="2700000" algn="tl" rotWithShape="0">
              <a:srgbClr val="DF802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200" dirty="0" smtClean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903779" y="2970463"/>
            <a:ext cx="2542674" cy="75397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dist="38100" dir="2700000" algn="tl" rotWithShape="0">
              <a:srgbClr val="DF802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200" dirty="0" smtClean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903779" y="2093495"/>
            <a:ext cx="2542674" cy="75397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dist="38100" dir="2700000" algn="tl" rotWithShape="0">
              <a:srgbClr val="DF802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200" dirty="0" smtClean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01230" y="4895186"/>
            <a:ext cx="15482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50" dirty="0" smtClean="0">
                <a:solidFill>
                  <a:srgbClr val="4C4948"/>
                </a:solidFill>
                <a:latin typeface="Arial"/>
              </a:rPr>
              <a:t>Combined</a:t>
            </a:r>
            <a:r>
              <a:rPr lang="en-US" altLang="en-US" sz="1050" dirty="0">
                <a:solidFill>
                  <a:srgbClr val="4C4948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en-US" sz="1050" dirty="0" smtClean="0">
                <a:solidFill>
                  <a:srgbClr val="4C4948"/>
                </a:solidFill>
                <a:latin typeface="Arial"/>
              </a:rPr>
              <a:t>cycle power generators etc.</a:t>
            </a:r>
            <a:endParaRPr lang="en-US" altLang="en-US" sz="105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916492" y="2302044"/>
            <a:ext cx="1429129" cy="300789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dist="38100" dir="2700000" algn="tl" rotWithShape="0">
              <a:srgbClr val="6EB4AB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34861" y="2082554"/>
            <a:ext cx="2514600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993300"/>
                </a:solidFill>
                <a:latin typeface="Arial"/>
              </a:rPr>
              <a:t>Process uses</a:t>
            </a:r>
            <a:endParaRPr lang="en-US" altLang="ja-JP" sz="1100" dirty="0" smtClean="0">
              <a:solidFill>
                <a:srgbClr val="993300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en-US" sz="1100" dirty="0" smtClean="0">
                <a:solidFill>
                  <a:srgbClr val="993300"/>
                </a:solidFill>
                <a:latin typeface="Arial"/>
              </a:rPr>
              <a:t>Semiconductor and solar battery manufacture</a:t>
            </a:r>
            <a:endParaRPr lang="en-US" altLang="ja-JP" sz="1100" dirty="0" smtClean="0">
              <a:solidFill>
                <a:srgbClr val="993300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en-US" sz="1100" dirty="0" smtClean="0">
                <a:solidFill>
                  <a:srgbClr val="993300"/>
                </a:solidFill>
                <a:latin typeface="Arial"/>
              </a:rPr>
              <a:t>Oil refinement, desulfurization, etc.</a:t>
            </a:r>
            <a:endParaRPr lang="en-US" altLang="en-US" sz="1100" dirty="0">
              <a:solidFill>
                <a:srgbClr val="993300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897646" y="2969383"/>
            <a:ext cx="15320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en-US" sz="1200" dirty="0" smtClean="0">
                <a:solidFill>
                  <a:srgbClr val="FD8327"/>
                </a:solidFill>
                <a:latin typeface="Arial"/>
              </a:rPr>
              <a:t>Transport equipment</a:t>
            </a:r>
            <a:endParaRPr lang="en-US" altLang="ja-JP" sz="1200" dirty="0" smtClean="0">
              <a:solidFill>
                <a:srgbClr val="FD8327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56611" y="3188710"/>
            <a:ext cx="166103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en-US" sz="1100" dirty="0" smtClean="0">
                <a:solidFill>
                  <a:srgbClr val="4C4948"/>
                </a:solidFill>
                <a:latin typeface="Arial"/>
              </a:rPr>
              <a:t>Hydrogen stations</a:t>
            </a:r>
            <a:endParaRPr lang="en-US" altLang="ja-JP" sz="1100" dirty="0" smtClean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ts val="1600"/>
              </a:lnSpc>
            </a:pPr>
            <a:r>
              <a:rPr lang="en-US" altLang="en-US" sz="1100" dirty="0" smtClean="0">
                <a:solidFill>
                  <a:srgbClr val="4C4948"/>
                </a:solidFill>
                <a:latin typeface="Arial"/>
              </a:rPr>
              <a:t>Fuel cell vehicles, etc.</a:t>
            </a:r>
            <a:endParaRPr lang="en-US" altLang="en-US" sz="11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9" name="Picture 107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67" y="2709498"/>
            <a:ext cx="1072225" cy="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8" descr="Liquid hydrogen storage tan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285" y="3962401"/>
            <a:ext cx="1090770" cy="6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6" descr="Energy Equipment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716" y="3998884"/>
            <a:ext cx="625120" cy="50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7" descr="Energy Equipment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994" y="4003395"/>
            <a:ext cx="473775" cy="48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7012" y="4796148"/>
            <a:ext cx="839293" cy="629337"/>
          </a:xfrm>
          <a:prstGeom prst="rect">
            <a:avLst/>
          </a:prstGeom>
          <a:noFill/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734" y="3031960"/>
            <a:ext cx="871066" cy="63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8001623" y="4075542"/>
            <a:ext cx="144142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 dirty="0" smtClean="0">
                <a:solidFill>
                  <a:srgbClr val="4C4948"/>
                </a:solidFill>
                <a:latin typeface="Arial"/>
              </a:rPr>
              <a:t>Hydrogen gas turbines</a:t>
            </a:r>
            <a:endParaRPr lang="en-US" altLang="ja-JP" sz="900" dirty="0" smtClean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900" dirty="0" smtClean="0">
                <a:solidFill>
                  <a:srgbClr val="4C4948"/>
                </a:solidFill>
                <a:latin typeface="Arial"/>
              </a:rPr>
              <a:t>Fuel cells, etc.</a:t>
            </a:r>
            <a:endParaRPr lang="en-US" altLang="en-US" sz="9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026233" y="3835657"/>
            <a:ext cx="1410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FD8327"/>
                </a:solidFill>
                <a:latin typeface="Arial"/>
              </a:rPr>
              <a:t>Transport equipment</a:t>
            </a:r>
            <a:endParaRPr lang="en-US" altLang="ja-JP" sz="1100" dirty="0" smtClean="0">
              <a:solidFill>
                <a:srgbClr val="FD8327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896724" y="4750057"/>
            <a:ext cx="155273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en-US" sz="1100" dirty="0" smtClean="0">
                <a:solidFill>
                  <a:srgbClr val="FD8327"/>
                </a:solidFill>
                <a:latin typeface="Arial"/>
              </a:rPr>
              <a:t>Electrical power plants</a:t>
            </a:r>
            <a:endParaRPr lang="en-US" altLang="ja-JP" sz="1100" dirty="0" smtClean="0">
              <a:solidFill>
                <a:srgbClr val="FD8327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4892843" y="3462679"/>
            <a:ext cx="15052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4C4948"/>
                </a:solidFill>
                <a:latin typeface="Arial"/>
              </a:rPr>
              <a:t>Liquefied hydrogen containers</a:t>
            </a:r>
            <a:endParaRPr lang="en-US" altLang="en-US" sz="11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869367" y="4729457"/>
            <a:ext cx="1531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4C4948"/>
                </a:solidFill>
                <a:latin typeface="Arial"/>
              </a:rPr>
              <a:t>Liquefied hydrogen storage tanks</a:t>
            </a:r>
            <a:endParaRPr lang="en-US" altLang="en-US" sz="11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5" name="右矢印 54"/>
          <p:cNvSpPr/>
          <p:nvPr/>
        </p:nvSpPr>
        <p:spPr>
          <a:xfrm>
            <a:off x="6374804" y="2430379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  <a:alpha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360" y="1859584"/>
            <a:ext cx="26720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dirty="0" smtClean="0">
                <a:solidFill>
                  <a:srgbClr val="4C4948"/>
                </a:solidFill>
                <a:latin typeface="Arial"/>
              </a:rPr>
              <a:t>Production of hydrogen at low costs from </a:t>
            </a:r>
            <a:r>
              <a:rPr lang="en-US" altLang="en-US" sz="1200" dirty="0" smtClean="0">
                <a:solidFill>
                  <a:srgbClr val="C00000"/>
                </a:solidFill>
                <a:latin typeface="Arial"/>
              </a:rPr>
              <a:t>unutilized resources (brown coal)</a:t>
            </a:r>
            <a:r>
              <a:rPr lang="en-US" altLang="en-US" sz="1200" dirty="0" smtClean="0">
                <a:solidFill>
                  <a:srgbClr val="4C4948"/>
                </a:solidFill>
                <a:latin typeface="Arial"/>
              </a:rPr>
              <a:t> and/or abundant recyclable energy</a:t>
            </a:r>
            <a:endParaRPr lang="en-US" altLang="en-US" sz="12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1" name="角丸四角形 80"/>
          <p:cNvSpPr/>
          <p:nvPr/>
        </p:nvSpPr>
        <p:spPr>
          <a:xfrm>
            <a:off x="745452" y="5085347"/>
            <a:ext cx="1419727" cy="473242"/>
          </a:xfrm>
          <a:prstGeom prst="roundRect">
            <a:avLst/>
          </a:prstGeom>
          <a:solidFill>
            <a:srgbClr val="DF8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98138" y="5094640"/>
            <a:ext cx="189410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FFFF"/>
                </a:solidFill>
                <a:latin typeface="Arial"/>
              </a:rPr>
              <a:t>CCS</a:t>
            </a:r>
          </a:p>
          <a:p>
            <a:pPr algn="ctr"/>
            <a:r>
              <a:rPr lang="en-US" altLang="en-US" sz="1000" dirty="0" smtClean="0">
                <a:solidFill>
                  <a:srgbClr val="FFFFFF"/>
                </a:solidFill>
                <a:latin typeface="Arial"/>
              </a:rPr>
              <a:t>(CO</a:t>
            </a:r>
            <a:r>
              <a:rPr lang="en-US" altLang="en-US" sz="1000" baseline="-25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altLang="en-US" sz="1000" dirty="0" smtClean="0">
                <a:solidFill>
                  <a:srgbClr val="FFFFFF"/>
                </a:solidFill>
                <a:latin typeface="Arial"/>
              </a:rPr>
              <a:t> capture/storage)</a:t>
            </a:r>
            <a:endParaRPr lang="en-US" altLang="en-US" sz="10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2630905" y="4703350"/>
            <a:ext cx="1419727" cy="272716"/>
          </a:xfrm>
          <a:prstGeom prst="roundRect">
            <a:avLst/>
          </a:prstGeom>
          <a:solidFill>
            <a:srgbClr val="6F9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2553244" y="4692089"/>
            <a:ext cx="1601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 smtClean="0">
                <a:solidFill>
                  <a:srgbClr val="FFFFFF"/>
                </a:solidFill>
                <a:latin typeface="Arial"/>
              </a:rPr>
              <a:t>CO</a:t>
            </a:r>
            <a:r>
              <a:rPr lang="en-US" altLang="ja-JP" sz="1200" baseline="-25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altLang="ja-JP" sz="1200" dirty="0" smtClean="0">
                <a:solidFill>
                  <a:srgbClr val="FFFFFF"/>
                </a:solidFill>
                <a:latin typeface="Arial"/>
              </a:rPr>
              <a:t>-free hydrogen</a:t>
            </a:r>
            <a:endParaRPr lang="en-US" altLang="en-US" sz="12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1445191" y="2606841"/>
            <a:ext cx="1701133" cy="473242"/>
          </a:xfrm>
          <a:prstGeom prst="roundRect">
            <a:avLst/>
          </a:prstGeom>
          <a:solidFill>
            <a:srgbClr val="6EB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1368199" y="2632178"/>
            <a:ext cx="189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FFFFFF"/>
                </a:solidFill>
                <a:latin typeface="Arial"/>
              </a:rPr>
              <a:t>Affordable renewable energy</a:t>
            </a:r>
            <a:endParaRPr lang="en-US" altLang="en-US" sz="12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3514326" y="4232700"/>
            <a:ext cx="1315453" cy="4308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4C4948"/>
                </a:solidFill>
                <a:latin typeface="Arial"/>
              </a:rPr>
              <a:t>Liquefied hydrogen carrier</a:t>
            </a:r>
            <a:endParaRPr lang="en-US" altLang="en-US" sz="11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1830871" y="4232700"/>
            <a:ext cx="1315453" cy="43088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4C4948"/>
                </a:solidFill>
                <a:latin typeface="Arial"/>
              </a:rPr>
              <a:t>Liquefaction/ loading</a:t>
            </a:r>
            <a:endParaRPr lang="en-US" altLang="en-US" sz="11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3" name="右矢印 92"/>
          <p:cNvSpPr/>
          <p:nvPr/>
        </p:nvSpPr>
        <p:spPr>
          <a:xfrm>
            <a:off x="6374804" y="3299326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  <a:alpha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4" name="右矢印 93"/>
          <p:cNvSpPr/>
          <p:nvPr/>
        </p:nvSpPr>
        <p:spPr>
          <a:xfrm>
            <a:off x="6374804" y="4168273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  <a:alpha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5" name="右矢印 94"/>
          <p:cNvSpPr/>
          <p:nvPr/>
        </p:nvSpPr>
        <p:spPr>
          <a:xfrm>
            <a:off x="6374804" y="5037221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  <a:alpha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6" name="右矢印 95"/>
          <p:cNvSpPr/>
          <p:nvPr/>
        </p:nvSpPr>
        <p:spPr>
          <a:xfrm>
            <a:off x="4429416" y="3732463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  <a:alpha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59" name="Picture 3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7515" y="3355212"/>
            <a:ext cx="1188680" cy="8441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右矢印 96"/>
          <p:cNvSpPr/>
          <p:nvPr/>
        </p:nvSpPr>
        <p:spPr>
          <a:xfrm>
            <a:off x="3033339" y="3732463"/>
            <a:ext cx="517283" cy="16042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  <a:alpha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0" name="右矢印 99"/>
          <p:cNvSpPr/>
          <p:nvPr/>
        </p:nvSpPr>
        <p:spPr>
          <a:xfrm rot="5400000">
            <a:off x="975136" y="4566304"/>
            <a:ext cx="830811" cy="184484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rgbClr val="DF8023">
                  <a:alpha val="30000"/>
                </a:srgbClr>
              </a:gs>
              <a:gs pos="100000">
                <a:srgbClr val="DF8023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60" name="Picture 5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39" y="3355820"/>
            <a:ext cx="1150402" cy="86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1" name="Picture 5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327" y="3350568"/>
            <a:ext cx="1132884" cy="8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01" name="右矢印 100"/>
          <p:cNvSpPr/>
          <p:nvPr/>
        </p:nvSpPr>
        <p:spPr>
          <a:xfrm rot="16200000">
            <a:off x="391097" y="4487783"/>
            <a:ext cx="641678" cy="184482"/>
          </a:xfrm>
          <a:prstGeom prst="rightArrow">
            <a:avLst>
              <a:gd name="adj1" fmla="val 52160"/>
              <a:gd name="adj2" fmla="val 56855"/>
            </a:avLst>
          </a:prstGeom>
          <a:gradFill>
            <a:gsLst>
              <a:gs pos="0">
                <a:srgbClr val="C00000">
                  <a:alpha val="30000"/>
                </a:srgbClr>
              </a:gs>
              <a:gs pos="100000">
                <a:srgbClr val="C00000">
                  <a:alpha val="9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ja-JP" altLang="en-US" sz="1600" b="0" dirty="0">
              <a:solidFill>
                <a:srgbClr val="4C4948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344488" y="4716379"/>
            <a:ext cx="884803" cy="27271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ja-JP" altLang="en-US" sz="1600" b="0" dirty="0" smtClean="0">
              <a:solidFill>
                <a:srgbClr val="4C4948"/>
              </a:solidFill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404640" y="4725513"/>
            <a:ext cx="815598" cy="26161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altLang="en-US" sz="1100" dirty="0" smtClean="0">
                <a:solidFill>
                  <a:srgbClr val="FFFFFF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Brown coal</a:t>
            </a:r>
            <a:endParaRPr lang="en-US" altLang="en-US" sz="1100" dirty="0">
              <a:solidFill>
                <a:srgbClr val="FFFFFF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タイトル 2"/>
          <p:cNvSpPr txBox="1">
            <a:spLocks/>
          </p:cNvSpPr>
          <p:nvPr/>
        </p:nvSpPr>
        <p:spPr bwMode="auto">
          <a:xfrm>
            <a:off x="5230313" y="4397149"/>
            <a:ext cx="104298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zh-TW" sz="700" dirty="0" smtClean="0">
                <a:solidFill>
                  <a:srgbClr val="FFFFFF"/>
                </a:solidFill>
              </a:rPr>
              <a:t>JAXA</a:t>
            </a:r>
            <a:endParaRPr lang="en-US" sz="700" dirty="0">
              <a:solidFill>
                <a:srgbClr val="FFFFFF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014551" y="3524407"/>
            <a:ext cx="599634" cy="5905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sp>
        <p:nvSpPr>
          <p:cNvPr id="69" name="楕円 68"/>
          <p:cNvSpPr/>
          <p:nvPr/>
        </p:nvSpPr>
        <p:spPr>
          <a:xfrm>
            <a:off x="4452856" y="3540371"/>
            <a:ext cx="599634" cy="5905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cxnSp>
        <p:nvCxnSpPr>
          <p:cNvPr id="7" name="直線コネクタ 6"/>
          <p:cNvCxnSpPr>
            <a:stCxn id="2" idx="0"/>
          </p:cNvCxnSpPr>
          <p:nvPr/>
        </p:nvCxnSpPr>
        <p:spPr>
          <a:xfrm flipV="1">
            <a:off x="3314368" y="2573189"/>
            <a:ext cx="487429" cy="951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69" idx="0"/>
          </p:cNvCxnSpPr>
          <p:nvPr/>
        </p:nvCxnSpPr>
        <p:spPr>
          <a:xfrm flipH="1" flipV="1">
            <a:off x="4172052" y="2632178"/>
            <a:ext cx="580621" cy="908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4" name="Picture 2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472" b="1"/>
          <a:stretch/>
        </p:blipFill>
        <p:spPr bwMode="auto">
          <a:xfrm>
            <a:off x="3563128" y="1713253"/>
            <a:ext cx="885803" cy="108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正方形/長方形 74"/>
          <p:cNvSpPr/>
          <p:nvPr/>
        </p:nvSpPr>
        <p:spPr>
          <a:xfrm>
            <a:off x="3314848" y="2762828"/>
            <a:ext cx="15052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dirty="0" smtClean="0">
                <a:solidFill>
                  <a:srgbClr val="4C4948"/>
                </a:solidFill>
                <a:latin typeface="Arial"/>
              </a:rPr>
              <a:t>Loading arms</a:t>
            </a:r>
            <a:endParaRPr lang="en-US" altLang="en-US" sz="11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6" name="楕円 75"/>
          <p:cNvSpPr/>
          <p:nvPr/>
        </p:nvSpPr>
        <p:spPr>
          <a:xfrm>
            <a:off x="3584455" y="2459705"/>
            <a:ext cx="229034" cy="22557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kumimoji="1" lang="ja-JP" altLang="en-US" sz="1600" b="0" smtClean="0">
              <a:solidFill>
                <a:schemeClr val="tx2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745941" y="6244682"/>
            <a:ext cx="29154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Fig.1 LH2 supply chain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3813489" y="1615024"/>
            <a:ext cx="358563" cy="908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テキスト ボックス 8"/>
          <p:cNvSpPr txBox="1">
            <a:spLocks noChangeArrowheads="1"/>
          </p:cNvSpPr>
          <p:nvPr/>
        </p:nvSpPr>
        <p:spPr bwMode="auto">
          <a:xfrm>
            <a:off x="4051943" y="1303520"/>
            <a:ext cx="4810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chemeClr val="bg2"/>
                </a:solidFill>
                <a:latin typeface="Arial"/>
              </a:rPr>
              <a:t>Emergency Release System (ERS)</a:t>
            </a:r>
            <a:endParaRPr lang="en-US" altLang="en-US" sz="2200" dirty="0">
              <a:solidFill>
                <a:schemeClr val="bg2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6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5"/>
          <p:cNvSpPr txBox="1">
            <a:spLocks/>
          </p:cNvSpPr>
          <p:nvPr/>
        </p:nvSpPr>
        <p:spPr bwMode="auto">
          <a:xfrm>
            <a:off x="128587" y="322263"/>
            <a:ext cx="99091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ja-JP" alt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r>
              <a:rPr lang="en-US" altLang="zh-TW" sz="3200" dirty="0" smtClean="0">
                <a:solidFill>
                  <a:srgbClr val="00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World-first </a:t>
            </a:r>
            <a:r>
              <a:rPr lang="en-US" altLang="zh-TW" sz="3200" dirty="0" smtClean="0">
                <a:solidFill>
                  <a:srgbClr val="00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ERS </a:t>
            </a:r>
            <a:r>
              <a:rPr lang="en-US" altLang="zh-TW" sz="3200" dirty="0" smtClean="0">
                <a:solidFill>
                  <a:srgbClr val="000000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for LH2</a:t>
            </a:r>
            <a:endParaRPr lang="zh-TW" sz="3200" dirty="0">
              <a:solidFill>
                <a:srgbClr val="000000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タイトル 3"/>
          <p:cNvSpPr txBox="1">
            <a:spLocks/>
          </p:cNvSpPr>
          <p:nvPr/>
        </p:nvSpPr>
        <p:spPr bwMode="auto">
          <a:xfrm>
            <a:off x="7360024" y="-38100"/>
            <a:ext cx="25491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4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1800"/>
              </a:spcBef>
              <a:buNone/>
              <a:defRPr/>
            </a:pPr>
            <a:r>
              <a:rPr lang="en-US" altLang="ja-JP" sz="10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1. </a:t>
            </a:r>
            <a:r>
              <a:rPr lang="en-US" altLang="ja-JP" sz="105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Background</a:t>
            </a:r>
            <a:endParaRPr lang="en-US" altLang="ja-JP" sz="105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54" y="975553"/>
            <a:ext cx="4217669" cy="327465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57175" y="4489906"/>
            <a:ext cx="965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1800" b="0" dirty="0" smtClean="0">
                <a:solidFill>
                  <a:srgbClr val="7CA3CA"/>
                </a:solidFill>
              </a:rPr>
              <a:t>Operation: 1) Open </a:t>
            </a:r>
            <a:r>
              <a:rPr lang="en-US" altLang="ja-JP" sz="1800" b="0" dirty="0">
                <a:solidFill>
                  <a:srgbClr val="7CA3CA"/>
                </a:solidFill>
              </a:rPr>
              <a:t>of the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clamper, 2) Two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valve bodies </a:t>
            </a:r>
            <a:r>
              <a:rPr lang="en-US" altLang="ja-JP" sz="1800" b="0" dirty="0">
                <a:solidFill>
                  <a:srgbClr val="7CA3CA"/>
                </a:solidFill>
              </a:rPr>
              <a:t>are separated,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and 3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) Springs </a:t>
            </a:r>
            <a:r>
              <a:rPr lang="en-US" altLang="ja-JP" sz="1800" b="0" dirty="0">
                <a:solidFill>
                  <a:srgbClr val="7CA3CA"/>
                </a:solidFill>
              </a:rPr>
              <a:t>at each side push each valve to shut the flow path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ja-JP" sz="1800" b="0" dirty="0" smtClean="0"/>
              <a:t>Advantages:  1) It </a:t>
            </a:r>
            <a:r>
              <a:rPr lang="en-US" altLang="ja-JP" sz="1800" b="0" dirty="0" smtClean="0"/>
              <a:t>has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no </a:t>
            </a:r>
            <a:r>
              <a:rPr lang="en-US" altLang="ja-JP" sz="1800" b="0" dirty="0">
                <a:solidFill>
                  <a:srgbClr val="7CA3CA"/>
                </a:solidFill>
              </a:rPr>
              <a:t>shaft</a:t>
            </a:r>
            <a:r>
              <a:rPr lang="en-US" altLang="ja-JP" sz="1800" b="0" dirty="0"/>
              <a:t> to operate </a:t>
            </a:r>
            <a:r>
              <a:rPr lang="en-US" altLang="ja-JP" sz="1800" b="0" dirty="0" smtClean="0"/>
              <a:t>valves, which </a:t>
            </a:r>
            <a:r>
              <a:rPr lang="en-US" altLang="ja-JP" sz="1800" b="0" dirty="0" smtClean="0"/>
              <a:t>leads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low </a:t>
            </a:r>
            <a:r>
              <a:rPr lang="en-US" altLang="ja-JP" sz="1800" b="0" dirty="0">
                <a:solidFill>
                  <a:srgbClr val="7CA3CA"/>
                </a:solidFill>
              </a:rPr>
              <a:t>heat ingress</a:t>
            </a:r>
            <a:r>
              <a:rPr lang="en-US" altLang="ja-JP" sz="1800" b="0" dirty="0"/>
              <a:t> from the </a:t>
            </a:r>
            <a:r>
              <a:rPr lang="en-US" altLang="ja-JP" sz="1800" b="0" dirty="0" smtClean="0"/>
              <a:t>shaft. 2)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Stable </a:t>
            </a:r>
            <a:r>
              <a:rPr lang="en-US" altLang="ja-JP" sz="1800" b="0" dirty="0">
                <a:solidFill>
                  <a:srgbClr val="7CA3CA"/>
                </a:solidFill>
              </a:rPr>
              <a:t>operation </a:t>
            </a:r>
            <a:r>
              <a:rPr lang="en-US" altLang="ja-JP" sz="1800" b="0" dirty="0"/>
              <a:t>because of its simple structure. It is </a:t>
            </a:r>
            <a:r>
              <a:rPr lang="en-US" altLang="ja-JP" sz="1800" b="0" dirty="0" smtClean="0"/>
              <a:t>important </a:t>
            </a:r>
            <a:r>
              <a:rPr lang="en-US" altLang="ja-JP" sz="1800" b="0" dirty="0"/>
              <a:t>when ERS is required to operate at the emergency </a:t>
            </a:r>
            <a:r>
              <a:rPr lang="en-US" altLang="ja-JP" sz="1800" b="0" dirty="0" smtClean="0"/>
              <a:t>case.</a:t>
            </a:r>
          </a:p>
          <a:p>
            <a:pPr marL="285750" indent="-285750">
              <a:buFontTx/>
              <a:buChar char="-"/>
            </a:pPr>
            <a:r>
              <a:rPr lang="en-US" altLang="ja-JP" sz="1800" b="0" dirty="0" smtClean="0"/>
              <a:t>Disadvantage: 1) Relatively </a:t>
            </a:r>
            <a:r>
              <a:rPr lang="en-US" altLang="ja-JP" sz="1800" b="0" dirty="0" smtClean="0">
                <a:solidFill>
                  <a:srgbClr val="7CA3CA"/>
                </a:solidFill>
              </a:rPr>
              <a:t>high </a:t>
            </a:r>
            <a:r>
              <a:rPr lang="en-GB" altLang="ja-JP" sz="1800" b="0" dirty="0" smtClean="0">
                <a:solidFill>
                  <a:srgbClr val="7CA3CA"/>
                </a:solidFill>
              </a:rPr>
              <a:t> </a:t>
            </a:r>
            <a:r>
              <a:rPr lang="en-GB" altLang="ja-JP" sz="1800" b="0" dirty="0">
                <a:solidFill>
                  <a:srgbClr val="7CA3CA"/>
                </a:solidFill>
              </a:rPr>
              <a:t>pressure </a:t>
            </a:r>
            <a:r>
              <a:rPr lang="en-GB" altLang="ja-JP" sz="1800" b="0" dirty="0" smtClean="0">
                <a:solidFill>
                  <a:srgbClr val="7CA3CA"/>
                </a:solidFill>
              </a:rPr>
              <a:t>drop because </a:t>
            </a:r>
            <a:r>
              <a:rPr lang="en-GB" altLang="ja-JP" sz="1800" b="0" dirty="0">
                <a:solidFill>
                  <a:srgbClr val="7CA3CA"/>
                </a:solidFill>
              </a:rPr>
              <a:t>of its narrow flow path</a:t>
            </a:r>
            <a:r>
              <a:rPr lang="en-GB" altLang="ja-JP" sz="1800" b="0" dirty="0" smtClean="0"/>
              <a:t>. 2) </a:t>
            </a:r>
            <a:r>
              <a:rPr lang="en-GB" altLang="ja-JP" sz="1800" b="0" dirty="0" smtClean="0">
                <a:solidFill>
                  <a:srgbClr val="7CA3CA"/>
                </a:solidFill>
              </a:rPr>
              <a:t>Amount of diffused LH2 is relatively </a:t>
            </a:r>
            <a:r>
              <a:rPr lang="en-GB" altLang="ja-JP" sz="1800" b="0" dirty="0" smtClean="0">
                <a:solidFill>
                  <a:srgbClr val="7CA3CA"/>
                </a:solidFill>
              </a:rPr>
              <a:t>high at disconnection</a:t>
            </a:r>
            <a:r>
              <a:rPr lang="en-GB" altLang="ja-JP" sz="1800" b="0" dirty="0" smtClean="0"/>
              <a:t>.</a:t>
            </a:r>
            <a:endParaRPr lang="ja-JP" altLang="en-US" sz="1800" b="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1148" y="4183324"/>
            <a:ext cx="29154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400" dirty="0" smtClean="0">
                <a:solidFill>
                  <a:srgbClr val="4C4948"/>
                </a:solidFill>
                <a:latin typeface="Arial"/>
              </a:rPr>
              <a:t>Fig.2 Concept of ERS for LH2</a:t>
            </a:r>
            <a:endParaRPr lang="en-US" altLang="en-US" sz="1400" dirty="0">
              <a:solidFill>
                <a:srgbClr val="4C4948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28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521_Kawasaki_J_C_pptx2010_BG">
  <a:themeElements>
    <a:clrScheme name="KHI_C">
      <a:dk1>
        <a:srgbClr val="000000"/>
      </a:dk1>
      <a:lt1>
        <a:srgbClr val="FFFFFF"/>
      </a:lt1>
      <a:dk2>
        <a:srgbClr val="4C4948"/>
      </a:dk2>
      <a:lt2>
        <a:srgbClr val="E60012"/>
      </a:lt2>
      <a:accent1>
        <a:srgbClr val="AAA282"/>
      </a:accent1>
      <a:accent2>
        <a:srgbClr val="5CB5AA"/>
      </a:accent2>
      <a:accent3>
        <a:srgbClr val="215787"/>
      </a:accent3>
      <a:accent4>
        <a:srgbClr val="45B035"/>
      </a:accent4>
      <a:accent5>
        <a:srgbClr val="72A1C7"/>
      </a:accent5>
      <a:accent6>
        <a:srgbClr val="EFEFEF"/>
      </a:accent6>
      <a:hlink>
        <a:srgbClr val="C13932"/>
      </a:hlink>
      <a:folHlink>
        <a:srgbClr val="9C7399"/>
      </a:folHlink>
    </a:clrScheme>
    <a:fontScheme name="KHI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600"/>
          </a:spcAft>
          <a:defRPr kumimoji="1" sz="1600" b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1600" b="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130521_Kawasaki_J_C_pptx2010_BG">
  <a:themeElements>
    <a:clrScheme name="KHI_C">
      <a:dk1>
        <a:srgbClr val="000000"/>
      </a:dk1>
      <a:lt1>
        <a:srgbClr val="FFFFFF"/>
      </a:lt1>
      <a:dk2>
        <a:srgbClr val="4C4948"/>
      </a:dk2>
      <a:lt2>
        <a:srgbClr val="E60012"/>
      </a:lt2>
      <a:accent1>
        <a:srgbClr val="AAA282"/>
      </a:accent1>
      <a:accent2>
        <a:srgbClr val="5CB5AA"/>
      </a:accent2>
      <a:accent3>
        <a:srgbClr val="215787"/>
      </a:accent3>
      <a:accent4>
        <a:srgbClr val="45B035"/>
      </a:accent4>
      <a:accent5>
        <a:srgbClr val="72A1C7"/>
      </a:accent5>
      <a:accent6>
        <a:srgbClr val="EFEFEF"/>
      </a:accent6>
      <a:hlink>
        <a:srgbClr val="C13932"/>
      </a:hlink>
      <a:folHlink>
        <a:srgbClr val="9C7399"/>
      </a:folHlink>
    </a:clrScheme>
    <a:fontScheme name="ユーザー定義 3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600"/>
          </a:spcAft>
          <a:defRPr kumimoji="1" sz="1600" b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1600" b="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130521_Kawasaki_J_C_pptx2010_BG">
  <a:themeElements>
    <a:clrScheme name="KHI_C">
      <a:dk1>
        <a:srgbClr val="000000"/>
      </a:dk1>
      <a:lt1>
        <a:srgbClr val="FFFFFF"/>
      </a:lt1>
      <a:dk2>
        <a:srgbClr val="4C4948"/>
      </a:dk2>
      <a:lt2>
        <a:srgbClr val="E60012"/>
      </a:lt2>
      <a:accent1>
        <a:srgbClr val="AAA282"/>
      </a:accent1>
      <a:accent2>
        <a:srgbClr val="5CB5AA"/>
      </a:accent2>
      <a:accent3>
        <a:srgbClr val="215787"/>
      </a:accent3>
      <a:accent4>
        <a:srgbClr val="45B035"/>
      </a:accent4>
      <a:accent5>
        <a:srgbClr val="72A1C7"/>
      </a:accent5>
      <a:accent6>
        <a:srgbClr val="EFEFEF"/>
      </a:accent6>
      <a:hlink>
        <a:srgbClr val="C13932"/>
      </a:hlink>
      <a:folHlink>
        <a:srgbClr val="9C7399"/>
      </a:folHlink>
    </a:clrScheme>
    <a:fontScheme name="ユーザー定義 3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spcAft>
            <a:spcPts val="600"/>
          </a:spcAft>
          <a:defRPr kumimoji="1" sz="1600" b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1600" b="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130521_Kawasaki_J_C_pptx2010_BG</Template>
  <TotalTime>16798</TotalTime>
  <Words>1891</Words>
  <Application>Microsoft Office PowerPoint</Application>
  <PresentationFormat>A4 210 x 297 mm</PresentationFormat>
  <Paragraphs>244</Paragraphs>
  <Slides>27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41" baseType="lpstr">
      <vt:lpstr>Arial Unicode MS</vt:lpstr>
      <vt:lpstr>ＭＳ Ｐゴシック</vt:lpstr>
      <vt:lpstr>ＭＳ ゴシック</vt:lpstr>
      <vt:lpstr>ＭＳ 明朝</vt:lpstr>
      <vt:lpstr>メイリオ</vt:lpstr>
      <vt:lpstr>Arial</vt:lpstr>
      <vt:lpstr>Symbol</vt:lpstr>
      <vt:lpstr>Times</vt:lpstr>
      <vt:lpstr>Times New Roman</vt:lpstr>
      <vt:lpstr>Verdana</vt:lpstr>
      <vt:lpstr>Wingdings</vt:lpstr>
      <vt:lpstr>130521_Kawasaki_J_C_pptx2010_BG</vt:lpstr>
      <vt:lpstr>1_130521_Kawasaki_J_C_pptx2010_BG</vt:lpstr>
      <vt:lpstr>3_130521_Kawasaki_J_C_pptx2010_BG</vt:lpstr>
      <vt:lpstr>Performance test and analysis of the developed emergency release system for liquefied hydrogen installed in loading systems</vt:lpstr>
      <vt:lpstr>Outline</vt:lpstr>
      <vt:lpstr>Outline</vt:lpstr>
      <vt:lpstr>COP21 (Paris Agreement)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Outline</vt:lpstr>
      <vt:lpstr>PowerPoint プレゼンテーション</vt:lpstr>
      <vt:lpstr>PowerPoint プレゼンテーション</vt:lpstr>
      <vt:lpstr>PowerPoint プレゼンテーション</vt:lpstr>
      <vt:lpstr>Outline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Outline</vt:lpstr>
      <vt:lpstr>PowerPoint プレゼンテーション</vt:lpstr>
      <vt:lpstr>PowerPoint プレゼンテーション</vt:lpstr>
      <vt:lpstr>PowerPoint プレゼンテーション</vt:lpstr>
      <vt:lpstr>Outline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会社概要</dc:title>
  <dc:creator>yoshino yoko</dc:creator>
  <cp:lastModifiedBy>Windows ユーザー</cp:lastModifiedBy>
  <cp:revision>1265</cp:revision>
  <cp:lastPrinted>2017-07-07T02:41:25Z</cp:lastPrinted>
  <dcterms:created xsi:type="dcterms:W3CDTF">2013-06-24T00:10:51Z</dcterms:created>
  <dcterms:modified xsi:type="dcterms:W3CDTF">2018-09-04T13:35:19Z</dcterms:modified>
</cp:coreProperties>
</file>