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8" r:id="rId3"/>
    <p:sldId id="286" r:id="rId4"/>
    <p:sldId id="316" r:id="rId5"/>
    <p:sldId id="289" r:id="rId6"/>
    <p:sldId id="257" r:id="rId7"/>
    <p:sldId id="313" r:id="rId8"/>
    <p:sldId id="310" r:id="rId9"/>
    <p:sldId id="307" r:id="rId10"/>
    <p:sldId id="298" r:id="rId11"/>
    <p:sldId id="308" r:id="rId12"/>
    <p:sldId id="311" r:id="rId13"/>
    <p:sldId id="315" r:id="rId14"/>
    <p:sldId id="297" r:id="rId15"/>
    <p:sldId id="314" r:id="rId16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235" y="43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579" cy="49591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448" y="2"/>
            <a:ext cx="2944579" cy="49591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C14236A-3B34-4D1C-90E9-AE3C0A6A7D2E}" type="datetimeFigureOut">
              <a:rPr lang="de-DE"/>
              <a:pPr>
                <a:defRPr/>
              </a:pPr>
              <a:t>03.09.2018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6125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46" y="4717744"/>
            <a:ext cx="5435010" cy="4468145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3846"/>
            <a:ext cx="2944579" cy="49591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448" y="9433846"/>
            <a:ext cx="2944579" cy="49591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57EB7D7-20D3-416F-BB64-2F54DA96F5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280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7EB7D7-20D3-416F-BB64-2F54DA96F57D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9445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7EB7D7-20D3-416F-BB64-2F54DA96F57D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9445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7EB7D7-20D3-416F-BB64-2F54DA96F57D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34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2775" y="1412875"/>
            <a:ext cx="79184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7171"/>
            <a:ext cx="9144000" cy="11695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63688" y="3140968"/>
            <a:ext cx="5544616" cy="147678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de-DE" dirty="0" smtClean="0"/>
              <a:t>04.09.2018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ICEC27 – ICMC 2018, 4-6. Sept. 2018, Oxford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2FF4931E-E790-425E-931A-B5B71FDD4EF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49F09-62FD-4DF1-95A8-D5C6379B80D1}" type="datetime1">
              <a:rPr lang="de-DE" smtClean="0"/>
              <a:t>03.09.2018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Cryogenics 2012, 11-14. Sept. 2012, Dresden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14824-5D74-47C6-B4B9-C227D3576A6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629DD-B14D-4C9D-AC37-EAAE4240DEC6}" type="datetime1">
              <a:rPr lang="de-DE" smtClean="0"/>
              <a:t>03.09.2018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Cryogenics 2012, 11-14. Sept. 2012, Dresden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E9E82-D85B-4393-890C-7ACB40293BA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04.09.2018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ICEC27 – ICMC 2018, 4-6. Sept. 2018, Oxford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B9DEE-7115-4A92-882D-F7A40DB04B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BA5B-5D03-4DFA-A287-3254577AD78F}" type="datetime1">
              <a:rPr lang="de-DE" smtClean="0"/>
              <a:t>03.09.2018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ICEC27 – ICMC 2018, 4-6. Sept. 2018, Oxford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B9878-AAE7-4095-B14A-A2BBE86641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A70C7-5CD0-4BFA-BB44-6ED700708D12}" type="datetime1">
              <a:rPr lang="de-DE" smtClean="0"/>
              <a:t>03.09.2018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ICEC27 – ICMC 2018, 4-6. Sept. 2018, Oxford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05A70-043C-4070-B7D1-864C3C1BD83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80E3E-379D-4B53-B31E-48DA2A65DB97}" type="datetime1">
              <a:rPr lang="de-DE" smtClean="0"/>
              <a:t>03.09.2018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ICEC27 – ICMC 2018, 4-6. Sept. 2018, Oxford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B2088-57E6-4E8C-8B16-8E4C9DE94B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C2DBE-D4FF-4BEF-B74C-A12289590775}" type="datetime1">
              <a:rPr lang="de-DE" smtClean="0"/>
              <a:t>03.09.2018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ICEC27 – ICMC 2018, 4-6. Sept. 2018, Oxford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313F7-77C4-400A-897D-58E09FC6197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EBB59-6D97-4E15-86A6-B3723FB0B940}" type="datetime1">
              <a:rPr lang="de-DE" smtClean="0"/>
              <a:t>03.09.2018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Cryogenics 2012, 11-14. Sept. 2012, Dresden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CBD8-35A6-495E-8B20-AC38C50538E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5EFE8-9286-403A-AB07-192114D92293}" type="datetime1">
              <a:rPr lang="de-DE" smtClean="0"/>
              <a:t>03.09.2018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Cryogenics 2012, 11-14. Sept. 2012, Dresden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212D8-E9DC-49A9-A243-3E54DD0E9D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C987D-7FD3-4AC4-8B8C-C2AE3C7D676F}" type="datetime1">
              <a:rPr lang="de-DE" smtClean="0"/>
              <a:t>03.09.2018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Cryogenics 2012, 11-14. Sept. 2012, Dresden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99B63-4467-42F0-A478-4AB39AF35F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Grafik 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elplatzhalter 1"/>
          <p:cNvSpPr>
            <a:spLocks noGrp="1"/>
          </p:cNvSpPr>
          <p:nvPr>
            <p:ph type="title"/>
          </p:nvPr>
        </p:nvSpPr>
        <p:spPr bwMode="auto">
          <a:xfrm>
            <a:off x="0" y="2222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48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223838" y="1600200"/>
            <a:ext cx="871855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584950"/>
            <a:ext cx="1306513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04.09.2018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24075" y="6584950"/>
            <a:ext cx="4824413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 dirty="0" smtClean="0"/>
              <a:t>ICEC27 – ICMC 2018, 4-6. Sept. 2018, Oxford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59675" y="6584950"/>
            <a:ext cx="137953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74F05C-A763-4D44-B8DE-C9364CA493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20488" name="Gruppieren 14"/>
          <p:cNvGrpSpPr>
            <a:grpSpLocks/>
          </p:cNvGrpSpPr>
          <p:nvPr/>
        </p:nvGrpSpPr>
        <p:grpSpPr bwMode="auto">
          <a:xfrm>
            <a:off x="0" y="6324600"/>
            <a:ext cx="9144000" cy="296863"/>
            <a:chOff x="245" y="6325200"/>
            <a:chExt cx="9143755" cy="296418"/>
          </a:xfrm>
        </p:grpSpPr>
        <p:pic>
          <p:nvPicPr>
            <p:cNvPr id="20489" name="Grafik 7"/>
            <p:cNvPicPr>
              <a:picLocks noChangeAspect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635600" y="6325200"/>
              <a:ext cx="914400" cy="296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Gerade Verbindung 9"/>
            <p:cNvCxnSpPr/>
            <p:nvPr userDrawn="1"/>
          </p:nvCxnSpPr>
          <p:spPr>
            <a:xfrm>
              <a:off x="245" y="6551873"/>
              <a:ext cx="754518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 userDrawn="1"/>
          </p:nvCxnSpPr>
          <p:spPr>
            <a:xfrm>
              <a:off x="8610614" y="6551873"/>
              <a:ext cx="53338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charset="0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fontAlgn="base">
        <a:spcBef>
          <a:spcPct val="200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fontAlgn="base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fontAlgn="base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19672" y="3284984"/>
            <a:ext cx="5904656" cy="3456384"/>
          </a:xfrm>
        </p:spPr>
        <p:txBody>
          <a:bodyPr>
            <a:normAutofit fontScale="47500" lnSpcReduction="20000"/>
          </a:bodyPr>
          <a:lstStyle/>
          <a:p>
            <a:r>
              <a:rPr lang="en-US" sz="4200" b="1" dirty="0">
                <a:solidFill>
                  <a:schemeClr val="tx1"/>
                </a:solidFill>
              </a:rPr>
              <a:t>Hydraulic adjustment of the two-phase helium forced flow cooled superconducting magnets of the SIS100 heavy ion synchrotron for FAIR</a:t>
            </a:r>
            <a:endParaRPr lang="de-DE" b="1" dirty="0" smtClean="0">
              <a:solidFill>
                <a:schemeClr val="tx1"/>
              </a:solidFill>
            </a:endParaRPr>
          </a:p>
          <a:p>
            <a:endParaRPr lang="de-DE" b="1" dirty="0">
              <a:solidFill>
                <a:schemeClr val="tx1"/>
              </a:solidFill>
            </a:endParaRPr>
          </a:p>
          <a:p>
            <a:endParaRPr lang="de-DE" b="1" dirty="0" smtClean="0">
              <a:solidFill>
                <a:schemeClr val="tx1"/>
              </a:solidFill>
            </a:endParaRPr>
          </a:p>
          <a:p>
            <a:endParaRPr lang="de-DE" b="1" dirty="0">
              <a:solidFill>
                <a:schemeClr val="tx1"/>
              </a:solidFill>
            </a:endParaRPr>
          </a:p>
          <a:p>
            <a:endParaRPr lang="de-DE" b="1" dirty="0" smtClean="0">
              <a:solidFill>
                <a:schemeClr val="tx1"/>
              </a:solidFill>
            </a:endParaRPr>
          </a:p>
          <a:p>
            <a:endParaRPr lang="de-DE" b="1" dirty="0">
              <a:solidFill>
                <a:schemeClr val="tx1"/>
              </a:solidFill>
            </a:endParaRPr>
          </a:p>
          <a:p>
            <a:endParaRPr lang="de-DE" b="1" dirty="0" smtClean="0">
              <a:solidFill>
                <a:schemeClr val="tx1"/>
              </a:solidFill>
            </a:endParaRPr>
          </a:p>
          <a:p>
            <a:endParaRPr lang="de-DE" b="1" dirty="0">
              <a:solidFill>
                <a:schemeClr val="tx1"/>
              </a:solidFill>
            </a:endParaRPr>
          </a:p>
          <a:p>
            <a:endParaRPr lang="de-DE" b="1" dirty="0" smtClean="0">
              <a:solidFill>
                <a:schemeClr val="tx1"/>
              </a:solidFill>
            </a:endParaRPr>
          </a:p>
          <a:p>
            <a:endParaRPr lang="de-DE" b="1" dirty="0">
              <a:solidFill>
                <a:schemeClr val="tx1"/>
              </a:solidFill>
            </a:endParaRPr>
          </a:p>
          <a:p>
            <a:endParaRPr lang="de-DE" b="1" dirty="0" smtClean="0">
              <a:solidFill>
                <a:schemeClr val="tx1"/>
              </a:solidFill>
            </a:endParaRPr>
          </a:p>
          <a:p>
            <a:endParaRPr lang="de-DE" b="1" dirty="0">
              <a:solidFill>
                <a:schemeClr val="tx1"/>
              </a:solidFill>
            </a:endParaRPr>
          </a:p>
          <a:p>
            <a:endParaRPr lang="de-DE" b="1" dirty="0" smtClean="0">
              <a:solidFill>
                <a:schemeClr val="tx1"/>
              </a:solidFill>
            </a:endParaRPr>
          </a:p>
          <a:p>
            <a:r>
              <a:rPr lang="de-DE" sz="3300" dirty="0" smtClean="0">
                <a:solidFill>
                  <a:schemeClr val="tx1"/>
                </a:solidFill>
              </a:rPr>
              <a:t>Alexander Bleile </a:t>
            </a:r>
          </a:p>
          <a:p>
            <a:r>
              <a:rPr lang="de-DE" sz="3300" dirty="0" smtClean="0">
                <a:solidFill>
                  <a:schemeClr val="tx1"/>
                </a:solidFill>
              </a:rPr>
              <a:t>GSI, Darmstadt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ICEC27 – ICMC 2018, 4-6. Sept. 2018, Oxford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SIS100 Operating Modes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24075" y="6584950"/>
            <a:ext cx="4824413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ICEC27 – ICMC 2018, 4-6. Sept. 2018, Oxford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940152" y="1412776"/>
            <a:ext cx="29418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injection from SIS18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ramp up at 4 T/s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</a:t>
            </a:r>
            <a:r>
              <a:rPr lang="en-US" baseline="-25000" dirty="0"/>
              <a:t>max</a:t>
            </a:r>
            <a:r>
              <a:rPr lang="en-US" dirty="0" smtClean="0"/>
              <a:t> = 13 kA for dipoles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extraction (slow or fast)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ramp down at 3.5 T/s</a:t>
            </a:r>
            <a:endParaRPr lang="en-US" dirty="0"/>
          </a:p>
        </p:txBody>
      </p:sp>
      <p:pic>
        <p:nvPicPr>
          <p:cNvPr id="8" name="Grafi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908720"/>
            <a:ext cx="6407522" cy="475252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95956" y="5445224"/>
            <a:ext cx="5596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u="sng" dirty="0" err="1" smtClean="0"/>
              <a:t>reference</a:t>
            </a:r>
            <a:r>
              <a:rPr lang="de-DE" sz="2000" u="sng" dirty="0" smtClean="0"/>
              <a:t> </a:t>
            </a:r>
            <a:r>
              <a:rPr lang="de-DE" sz="2000" u="sng" dirty="0" err="1" smtClean="0"/>
              <a:t>cycle</a:t>
            </a:r>
            <a:r>
              <a:rPr lang="de-DE" sz="2000" u="sng" dirty="0" smtClean="0"/>
              <a:t> </a:t>
            </a:r>
            <a:r>
              <a:rPr lang="de-DE" sz="2000" u="sng" dirty="0" err="1" smtClean="0"/>
              <a:t>for</a:t>
            </a:r>
            <a:r>
              <a:rPr lang="de-DE" sz="2000" u="sng" dirty="0" smtClean="0"/>
              <a:t> </a:t>
            </a:r>
            <a:r>
              <a:rPr lang="de-DE" sz="2000" u="sng" dirty="0" err="1" smtClean="0"/>
              <a:t>dipoles</a:t>
            </a:r>
            <a:r>
              <a:rPr lang="de-DE" sz="2000" u="sng" dirty="0" smtClean="0"/>
              <a:t> </a:t>
            </a:r>
            <a:r>
              <a:rPr lang="de-DE" sz="2000" u="sng" dirty="0" err="1" smtClean="0"/>
              <a:t>and</a:t>
            </a:r>
            <a:r>
              <a:rPr lang="de-DE" sz="2000" u="sng" dirty="0" smtClean="0"/>
              <a:t> </a:t>
            </a:r>
            <a:r>
              <a:rPr lang="de-DE" sz="2000" u="sng" dirty="0" err="1" smtClean="0"/>
              <a:t>for</a:t>
            </a:r>
            <a:r>
              <a:rPr lang="de-DE" sz="2000" u="sng" dirty="0" smtClean="0"/>
              <a:t> quadrupoles</a:t>
            </a:r>
            <a:r>
              <a:rPr lang="de-DE" sz="2000" dirty="0" smtClean="0"/>
              <a:t>:</a:t>
            </a:r>
            <a:br>
              <a:rPr lang="de-DE" sz="2000" dirty="0" smtClean="0"/>
            </a:br>
            <a:r>
              <a:rPr lang="de-DE" sz="2000" dirty="0" smtClean="0"/>
              <a:t>1 Hz </a:t>
            </a:r>
            <a:r>
              <a:rPr lang="de-DE" sz="2000" dirty="0" err="1" smtClean="0"/>
              <a:t>triangular</a:t>
            </a:r>
            <a:r>
              <a:rPr lang="de-DE" sz="2000" dirty="0" smtClean="0"/>
              <a:t> RIB </a:t>
            </a:r>
            <a:r>
              <a:rPr lang="de-DE" sz="2000" dirty="0" err="1" smtClean="0"/>
              <a:t>cycle</a:t>
            </a:r>
            <a:r>
              <a:rPr lang="de-DE" sz="2000" dirty="0" smtClean="0"/>
              <a:t> 2.7 </a:t>
            </a:r>
            <a:r>
              <a:rPr lang="de-DE" sz="2000" dirty="0" err="1" smtClean="0"/>
              <a:t>GeV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5975014" y="3212976"/>
            <a:ext cx="30332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Quadrupoles:</a:t>
            </a:r>
          </a:p>
          <a:p>
            <a:r>
              <a:rPr lang="en-US" dirty="0" smtClean="0"/>
              <a:t>I</a:t>
            </a:r>
            <a:r>
              <a:rPr lang="en-US" baseline="-25000" dirty="0" smtClean="0"/>
              <a:t>max</a:t>
            </a:r>
            <a:r>
              <a:rPr lang="en-US" dirty="0" smtClean="0"/>
              <a:t> = 10.5 kA (proton cycle)</a:t>
            </a:r>
          </a:p>
          <a:p>
            <a:r>
              <a:rPr lang="en-US" dirty="0" smtClean="0"/>
              <a:t>only for F1</a:t>
            </a:r>
          </a:p>
          <a:p>
            <a:endParaRPr lang="en-US" dirty="0" smtClean="0"/>
          </a:p>
          <a:p>
            <a:r>
              <a:rPr lang="en-US" dirty="0" smtClean="0"/>
              <a:t>ref. cycle = Triangular RIB</a:t>
            </a:r>
          </a:p>
          <a:p>
            <a:r>
              <a:rPr lang="en-US" dirty="0"/>
              <a:t>with I</a:t>
            </a:r>
            <a:r>
              <a:rPr lang="en-US" baseline="-25000" dirty="0"/>
              <a:t>max</a:t>
            </a:r>
            <a:r>
              <a:rPr lang="en-US" dirty="0"/>
              <a:t> = </a:t>
            </a:r>
            <a:r>
              <a:rPr lang="en-US" dirty="0" smtClean="0"/>
              <a:t>7.7 </a:t>
            </a:r>
            <a:r>
              <a:rPr lang="en-US" dirty="0"/>
              <a:t>kA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70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Dynamic </a:t>
            </a:r>
            <a:r>
              <a:rPr lang="de-DE" dirty="0" err="1" smtClean="0"/>
              <a:t>heat</a:t>
            </a:r>
            <a:r>
              <a:rPr lang="de-DE" dirty="0" smtClean="0"/>
              <a:t> </a:t>
            </a:r>
            <a:r>
              <a:rPr lang="de-DE" dirty="0" err="1" smtClean="0"/>
              <a:t>load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ICEC27 – ICMC 2018, 4-6. Sept. 2018, Oxford</a:t>
            </a:r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811765" cy="37444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970833" y="5280397"/>
                <a:ext cx="1613006" cy="409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/>
                        </a:rPr>
                        <m:t>𝑓</m:t>
                      </m:r>
                      <m:r>
                        <a:rPr lang="de-DE" sz="2000" i="1" smtClean="0">
                          <a:latin typeface="Cambria Math"/>
                        </a:rPr>
                        <m:t>=</m:t>
                      </m:r>
                      <m:r>
                        <a:rPr lang="de-DE" sz="2000" b="0" i="1" smtClean="0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a:rPr lang="de-DE" sz="2000" b="0" i="1" smtClean="0">
                          <a:latin typeface="Cambria Math"/>
                        </a:rPr>
                        <m:t>/</m:t>
                      </m:r>
                      <m:acc>
                        <m:accPr>
                          <m:chr m:val="̇"/>
                          <m:ctrlPr>
                            <a:rPr lang="de-DE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𝐼</m:t>
                          </m:r>
                        </m:e>
                      </m:acc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833" y="5280397"/>
                <a:ext cx="1613006" cy="409856"/>
              </a:xfrm>
              <a:prstGeom prst="rect">
                <a:avLst/>
              </a:prstGeom>
              <a:blipFill rotWithShape="1">
                <a:blip r:embed="rId3"/>
                <a:stretch>
                  <a:fillRect r="-3774" b="-164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899592" y="5301208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triangular</a:t>
            </a:r>
            <a:r>
              <a:rPr lang="de-DE" sz="2000" dirty="0" smtClean="0"/>
              <a:t> </a:t>
            </a:r>
            <a:r>
              <a:rPr lang="de-DE" sz="2000" dirty="0" err="1" smtClean="0"/>
              <a:t>cycle</a:t>
            </a:r>
            <a:r>
              <a:rPr lang="de-DE" sz="2000" dirty="0" smtClean="0"/>
              <a:t>:</a:t>
            </a:r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899592" y="5852347"/>
            <a:ext cx="5894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reference</a:t>
            </a:r>
            <a:r>
              <a:rPr lang="de-DE" sz="2000" dirty="0" smtClean="0"/>
              <a:t> </a:t>
            </a:r>
            <a:r>
              <a:rPr lang="de-DE" sz="2000" dirty="0" err="1" smtClean="0"/>
              <a:t>cycle</a:t>
            </a:r>
            <a:r>
              <a:rPr lang="de-DE" sz="2000" dirty="0" smtClean="0"/>
              <a:t>: 1 Hz </a:t>
            </a:r>
            <a:r>
              <a:rPr lang="de-DE" sz="2000" dirty="0" err="1" smtClean="0"/>
              <a:t>triangular</a:t>
            </a:r>
            <a:r>
              <a:rPr lang="de-DE" sz="2000" dirty="0" smtClean="0"/>
              <a:t> RIB </a:t>
            </a:r>
            <a:r>
              <a:rPr lang="de-DE" sz="2000" dirty="0" err="1" smtClean="0"/>
              <a:t>cycle</a:t>
            </a:r>
            <a:r>
              <a:rPr lang="de-DE" sz="2000" dirty="0" smtClean="0"/>
              <a:t> 2.7 </a:t>
            </a:r>
            <a:r>
              <a:rPr lang="de-DE" sz="2000" dirty="0" err="1" smtClean="0"/>
              <a:t>GeV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6442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Corrector</a:t>
            </a:r>
            <a:r>
              <a:rPr lang="de-DE" dirty="0" smtClean="0"/>
              <a:t> Cycle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ICEC27 – ICMC 2018, 4-6. Sept. 2018, Oxford</a:t>
            </a:r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7"/>
            <a:ext cx="8901147" cy="309634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67544" y="4521810"/>
            <a:ext cx="53142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err="1" smtClean="0"/>
              <a:t>corrector</a:t>
            </a:r>
            <a:r>
              <a:rPr lang="de-DE" u="sng" dirty="0" smtClean="0"/>
              <a:t> </a:t>
            </a:r>
            <a:r>
              <a:rPr lang="de-DE" u="sng" dirty="0" err="1" smtClean="0"/>
              <a:t>magnets</a:t>
            </a:r>
            <a:r>
              <a:rPr lang="de-DE" u="sng" dirty="0" smtClean="0"/>
              <a:t>:</a:t>
            </a:r>
          </a:p>
          <a:p>
            <a:r>
              <a:rPr lang="de-DE" dirty="0" err="1" smtClean="0"/>
              <a:t>coils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connected</a:t>
            </a:r>
            <a:r>
              <a:rPr lang="de-DE" dirty="0" smtClean="0"/>
              <a:t> in </a:t>
            </a:r>
            <a:r>
              <a:rPr lang="de-DE" dirty="0" err="1" smtClean="0"/>
              <a:t>series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quadrupole </a:t>
            </a:r>
            <a:r>
              <a:rPr lang="de-DE" dirty="0" err="1" smtClean="0"/>
              <a:t>coils</a:t>
            </a:r>
            <a:endParaRPr lang="de-DE" dirty="0" smtClean="0"/>
          </a:p>
          <a:p>
            <a:r>
              <a:rPr lang="de-DE" dirty="0" err="1" smtClean="0"/>
              <a:t>specified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bipolar </a:t>
            </a:r>
            <a:r>
              <a:rPr lang="de-DE" dirty="0" err="1" smtClean="0"/>
              <a:t>operaion</a:t>
            </a:r>
            <a:r>
              <a:rPr lang="de-DE" dirty="0" smtClean="0"/>
              <a:t> ± </a:t>
            </a:r>
            <a:r>
              <a:rPr lang="de-DE" dirty="0" smtClean="0"/>
              <a:t>250A</a:t>
            </a:r>
          </a:p>
          <a:p>
            <a:r>
              <a:rPr lang="de-DE" dirty="0" err="1"/>
              <a:t>specified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3 Hz </a:t>
            </a:r>
            <a:r>
              <a:rPr lang="de-DE" dirty="0" err="1" smtClean="0"/>
              <a:t>operation</a:t>
            </a:r>
            <a:endParaRPr lang="de-DE" dirty="0" smtClean="0"/>
          </a:p>
          <a:p>
            <a:r>
              <a:rPr lang="de-DE" dirty="0" smtClean="0"/>
              <a:t>sextupole </a:t>
            </a:r>
            <a:r>
              <a:rPr lang="de-DE" dirty="0" err="1" smtClean="0"/>
              <a:t>and</a:t>
            </a:r>
            <a:r>
              <a:rPr lang="de-DE" dirty="0" smtClean="0"/>
              <a:t> steerer </a:t>
            </a:r>
            <a:r>
              <a:rPr lang="de-DE" dirty="0" err="1" smtClean="0"/>
              <a:t>succesfully</a:t>
            </a:r>
            <a:r>
              <a:rPr lang="de-DE" dirty="0" smtClean="0"/>
              <a:t> </a:t>
            </a:r>
            <a:r>
              <a:rPr lang="de-DE" dirty="0" err="1" smtClean="0"/>
              <a:t>tested</a:t>
            </a:r>
            <a:r>
              <a:rPr lang="de-DE" dirty="0" smtClean="0"/>
              <a:t> at 3 Hz </a:t>
            </a:r>
          </a:p>
          <a:p>
            <a:r>
              <a:rPr lang="de-DE" dirty="0" err="1" smtClean="0"/>
              <a:t>worst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scenario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SIS100: 1 Hz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810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Quadrupole </a:t>
            </a:r>
            <a:r>
              <a:rPr lang="de-DE" dirty="0" err="1" smtClean="0"/>
              <a:t>units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ICEC27 – ICMC 2018, 4-6. Sept. 2018, Oxford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1268760"/>
            <a:ext cx="4833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15 </a:t>
            </a:r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QP </a:t>
            </a:r>
            <a:r>
              <a:rPr lang="de-DE" dirty="0" err="1" smtClean="0"/>
              <a:t>units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7</a:t>
            </a:r>
            <a:r>
              <a:rPr lang="de-DE" dirty="0" smtClean="0"/>
              <a:t>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configurations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cooling</a:t>
            </a:r>
            <a:r>
              <a:rPr lang="de-DE" dirty="0" smtClean="0"/>
              <a:t> </a:t>
            </a:r>
            <a:r>
              <a:rPr lang="de-DE" dirty="0" err="1" smtClean="0"/>
              <a:t>channels</a:t>
            </a:r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743663"/>
              </p:ext>
            </p:extLst>
          </p:nvPr>
        </p:nvGraphicFramePr>
        <p:xfrm>
          <a:off x="736000" y="1988840"/>
          <a:ext cx="6264696" cy="3383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64295"/>
                <a:gridCol w="638221"/>
                <a:gridCol w="1014284"/>
                <a:gridCol w="1346186"/>
                <a:gridCol w="80171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Configuration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 smtClean="0"/>
                        <a:t>Arc</a:t>
                      </a:r>
                      <a:endParaRPr lang="de-DE" sz="1600" dirty="0" smtClean="0"/>
                    </a:p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Straight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Arc</a:t>
                      </a:r>
                      <a:r>
                        <a:rPr lang="de-DE" sz="1600" baseline="0" dirty="0" smtClean="0"/>
                        <a:t> Term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Total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aseline="0" dirty="0" err="1" smtClean="0"/>
                        <a:t>no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corrector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magnets</a:t>
                      </a:r>
                      <a:r>
                        <a:rPr lang="de-DE" sz="1600" baseline="0" dirty="0" smtClean="0"/>
                        <a:t> (QP </a:t>
                      </a:r>
                      <a:r>
                        <a:rPr lang="de-DE" sz="1600" baseline="0" dirty="0" err="1" smtClean="0"/>
                        <a:t>only</a:t>
                      </a:r>
                      <a:r>
                        <a:rPr lang="de-DE" sz="1600" baseline="0" dirty="0" smtClean="0"/>
                        <a:t>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17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6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59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sextupole + QP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18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steerer + QP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18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17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12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59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steerer + sextupole + QP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24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24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steerer + </a:t>
                      </a:r>
                      <a:r>
                        <a:rPr lang="de-DE" sz="1600" dirty="0" err="1" smtClean="0"/>
                        <a:t>gt</a:t>
                      </a:r>
                      <a:r>
                        <a:rPr lang="de-DE" sz="1600" dirty="0" smtClean="0"/>
                        <a:t>- jump + QP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12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12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Multipole </a:t>
                      </a:r>
                      <a:r>
                        <a:rPr lang="de-DE" sz="1600" dirty="0" err="1" smtClean="0"/>
                        <a:t>corrector</a:t>
                      </a:r>
                      <a:r>
                        <a:rPr lang="de-DE" sz="1600" dirty="0" smtClean="0"/>
                        <a:t> + QP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6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6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Multipole </a:t>
                      </a:r>
                      <a:r>
                        <a:rPr lang="de-DE" sz="1600" dirty="0" err="1" smtClean="0"/>
                        <a:t>corrector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only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6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6</a:t>
                      </a:r>
                      <a:endParaRPr lang="de-DE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722320" y="5373216"/>
            <a:ext cx="6314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injection</a:t>
            </a:r>
            <a:r>
              <a:rPr lang="de-DE" dirty="0" smtClean="0"/>
              <a:t>/</a:t>
            </a:r>
            <a:r>
              <a:rPr lang="de-DE" dirty="0" err="1" smtClean="0"/>
              <a:t>extraction</a:t>
            </a:r>
            <a:r>
              <a:rPr lang="de-DE" dirty="0" smtClean="0"/>
              <a:t> quadrupoles</a:t>
            </a:r>
          </a:p>
          <a:p>
            <a:r>
              <a:rPr lang="de-DE" dirty="0" err="1"/>
              <a:t>missing</a:t>
            </a:r>
            <a:r>
              <a:rPr lang="de-DE" dirty="0"/>
              <a:t> </a:t>
            </a:r>
            <a:r>
              <a:rPr lang="de-DE" dirty="0" err="1"/>
              <a:t>dipole</a:t>
            </a:r>
            <a:r>
              <a:rPr lang="de-DE" dirty="0"/>
              <a:t> </a:t>
            </a:r>
            <a:r>
              <a:rPr lang="de-DE" dirty="0" err="1" smtClean="0"/>
              <a:t>modules</a:t>
            </a:r>
            <a:endParaRPr lang="de-DE" dirty="0" smtClean="0"/>
          </a:p>
          <a:p>
            <a:r>
              <a:rPr lang="de-DE" dirty="0" err="1" smtClean="0"/>
              <a:t>bypass</a:t>
            </a:r>
            <a:r>
              <a:rPr lang="de-DE" dirty="0" smtClean="0"/>
              <a:t>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sections</a:t>
            </a:r>
            <a:endParaRPr lang="de-DE" dirty="0" smtClean="0"/>
          </a:p>
          <a:p>
            <a:r>
              <a:rPr lang="de-DE" dirty="0" err="1" smtClean="0">
                <a:solidFill>
                  <a:srgbClr val="FF0000"/>
                </a:solidFill>
              </a:rPr>
              <a:t>Length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capillary</a:t>
            </a:r>
            <a:r>
              <a:rPr lang="de-DE" dirty="0" smtClean="0">
                <a:solidFill>
                  <a:srgbClr val="FF0000"/>
                </a:solidFill>
              </a:rPr>
              <a:t> – </a:t>
            </a:r>
            <a:r>
              <a:rPr lang="de-DE" dirty="0" err="1" smtClean="0">
                <a:solidFill>
                  <a:srgbClr val="FF0000"/>
                </a:solidFill>
              </a:rPr>
              <a:t>to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defined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for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each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configuration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6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ICEC27 – ICMC 2018, 4-6. Sept. 2018, Oxford</a:t>
            </a:r>
            <a:endParaRPr lang="de-DE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07504" y="1556792"/>
            <a:ext cx="886332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the </a:t>
            </a:r>
            <a:r>
              <a:rPr lang="en-US" sz="2000" dirty="0" smtClean="0"/>
              <a:t>hydraulic resistances of the parallel cooling channels will be adjusted </a:t>
            </a:r>
            <a:br>
              <a:rPr lang="en-US" sz="2000" dirty="0" smtClean="0"/>
            </a:br>
            <a:r>
              <a:rPr lang="en-US" sz="2000" dirty="0" smtClean="0"/>
              <a:t>by adding additional flow restrictors - a </a:t>
            </a:r>
            <a:r>
              <a:rPr lang="en-US" sz="2000" dirty="0"/>
              <a:t>capillary with 2 mm inner diameter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 The reference cycle for the hydraulic adjustment represents the </a:t>
            </a:r>
            <a:br>
              <a:rPr lang="en-US" sz="2000" dirty="0" smtClean="0"/>
            </a:br>
            <a:r>
              <a:rPr lang="en-US" sz="2000" dirty="0" smtClean="0"/>
              <a:t>“worst case” scenario of SIS100 operation with respect to the head load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the length of the flow restrictor must be adapted to assure a reliable</a:t>
            </a:r>
            <a:br>
              <a:rPr lang="en-US" sz="2000" dirty="0" smtClean="0"/>
            </a:br>
            <a:r>
              <a:rPr lang="en-US" sz="2000" dirty="0" smtClean="0"/>
              <a:t>operation for the reference cycle 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each adjusted dipole magnet and quadrupole unit will be tested at </a:t>
            </a:r>
            <a:br>
              <a:rPr lang="en-US" sz="2000" dirty="0" smtClean="0"/>
            </a:br>
            <a:r>
              <a:rPr lang="en-US" sz="2000" dirty="0" smtClean="0"/>
              <a:t>cryogenic conditions</a:t>
            </a:r>
            <a:br>
              <a:rPr lang="en-US" sz="2000" dirty="0" smtClean="0"/>
            </a:b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346295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Quadrupole </a:t>
            </a:r>
            <a:r>
              <a:rPr lang="de-DE" dirty="0" err="1" smtClean="0"/>
              <a:t>unit</a:t>
            </a:r>
            <a:r>
              <a:rPr lang="de-DE" smtClean="0"/>
              <a:t> SF2H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JINR, 14.03.2017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83568" y="143563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SF2H</a:t>
            </a:r>
            <a:endParaRPr lang="de-DE" dirty="0"/>
          </a:p>
        </p:txBody>
      </p:sp>
      <p:pic>
        <p:nvPicPr>
          <p:cNvPr id="5122" name="Picture 2" descr="Q:\MT\CoolingSIS100\Quadrupole\FlowDiagrams\Units\SF2H\SF2H_Unit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804970"/>
            <a:ext cx="7534287" cy="430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7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ICEC27 – ICMC 2018, 4-6. Sept. 2018, Oxford</a:t>
            </a:r>
            <a:endParaRPr lang="de-DE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3568" y="1844824"/>
            <a:ext cx="777809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b="1" dirty="0" smtClean="0"/>
              <a:t>Introduction: FAIR / SIS100</a:t>
            </a:r>
            <a:br>
              <a:rPr lang="en-GB" sz="2400" b="1" dirty="0" smtClean="0"/>
            </a:br>
            <a:endParaRPr lang="en-GB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b="1" dirty="0" smtClean="0"/>
              <a:t>Fast ramped superconducting magnets</a:t>
            </a:r>
            <a:br>
              <a:rPr lang="en-GB" sz="2400" b="1" dirty="0" smtClean="0"/>
            </a:br>
            <a:endParaRPr lang="en-GB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b="1" dirty="0" smtClean="0"/>
              <a:t>Operating modes of SIS100 synchrotron and </a:t>
            </a:r>
            <a:br>
              <a:rPr lang="en-GB" sz="2400" b="1" dirty="0" smtClean="0"/>
            </a:br>
            <a:r>
              <a:rPr lang="en-GB" sz="2400" b="1" dirty="0" smtClean="0"/>
              <a:t>dynamic heat load in </a:t>
            </a:r>
            <a:r>
              <a:rPr lang="en-GB" sz="2400" b="1" dirty="0" err="1" smtClean="0"/>
              <a:t>sc</a:t>
            </a:r>
            <a:r>
              <a:rPr lang="en-GB" sz="2400" b="1" dirty="0" smtClean="0"/>
              <a:t> magnets</a:t>
            </a:r>
            <a:br>
              <a:rPr lang="en-GB" sz="2400" b="1" dirty="0" smtClean="0"/>
            </a:br>
            <a:endParaRPr lang="en-GB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b="1" dirty="0" smtClean="0"/>
              <a:t>Hydraulic adjustment of parallel cooling cannels</a:t>
            </a:r>
            <a:br>
              <a:rPr lang="en-GB" sz="2400" b="1" dirty="0" smtClean="0"/>
            </a:br>
            <a:endParaRPr lang="en-GB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b="1" dirty="0" smtClean="0"/>
              <a:t>Conclusions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95498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ICEC27 – ICMC 2018, 4-6. Sept. 2018, Oxford</a:t>
            </a:r>
            <a:endParaRPr lang="de-DE" dirty="0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FAIR </a:t>
            </a:r>
            <a:r>
              <a:rPr lang="de-DE" dirty="0" smtClean="0"/>
              <a:t>Project</a:t>
            </a:r>
            <a:endParaRPr lang="de-DE" dirty="0"/>
          </a:p>
        </p:txBody>
      </p:sp>
      <p:pic>
        <p:nvPicPr>
          <p:cNvPr id="104456" name="Picture 8" descr="02_GSI_mit_FAIR_A4_rg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157288"/>
            <a:ext cx="7559675" cy="482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57" name="Line 9"/>
          <p:cNvSpPr>
            <a:spLocks noChangeShapeType="1"/>
          </p:cNvSpPr>
          <p:nvPr/>
        </p:nvSpPr>
        <p:spPr bwMode="auto">
          <a:xfrm>
            <a:off x="7851389" y="5300283"/>
            <a:ext cx="7921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 rot="960000">
            <a:off x="7927589" y="5079621"/>
            <a:ext cx="86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/>
              <a:t>100 m</a:t>
            </a:r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 rot="60000" flipH="1">
            <a:off x="7814876" y="5155821"/>
            <a:ext cx="714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 rot="60000" flipH="1">
            <a:off x="8607039" y="5371721"/>
            <a:ext cx="714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 flipV="1">
            <a:off x="3995911" y="1557338"/>
            <a:ext cx="1800225" cy="3240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 flipH="1" flipV="1">
            <a:off x="4859387" y="16288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5226794" y="1268760"/>
            <a:ext cx="641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1600" dirty="0"/>
              <a:t>GSI</a:t>
            </a:r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6505575" y="1971675"/>
            <a:ext cx="193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SIS 100/ SIS 300</a:t>
            </a: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6432550" y="3898900"/>
            <a:ext cx="132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Super-FRS</a:t>
            </a:r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4311650" y="5395913"/>
            <a:ext cx="121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/>
              <a:t>RESR/CR</a:t>
            </a:r>
          </a:p>
        </p:txBody>
      </p:sp>
      <p:sp>
        <p:nvSpPr>
          <p:cNvPr id="104484" name="Text Box 36"/>
          <p:cNvSpPr txBox="1">
            <a:spLocks noChangeArrowheads="1"/>
          </p:cNvSpPr>
          <p:nvPr/>
        </p:nvSpPr>
        <p:spPr bwMode="auto">
          <a:xfrm>
            <a:off x="4725988" y="3592513"/>
            <a:ext cx="871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de-DE"/>
              <a:t>HESR</a:t>
            </a:r>
          </a:p>
        </p:txBody>
      </p:sp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6038850" y="5786438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dirty="0"/>
              <a:t>NESR</a:t>
            </a:r>
          </a:p>
        </p:txBody>
      </p:sp>
      <p:sp>
        <p:nvSpPr>
          <p:cNvPr id="104489" name="Text Box 41"/>
          <p:cNvSpPr txBox="1">
            <a:spLocks noChangeArrowheads="1"/>
          </p:cNvSpPr>
          <p:nvPr/>
        </p:nvSpPr>
        <p:spPr bwMode="auto">
          <a:xfrm>
            <a:off x="202707" y="5232440"/>
            <a:ext cx="313399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u="sng" dirty="0"/>
              <a:t>SIS100</a:t>
            </a:r>
            <a:r>
              <a:rPr lang="de-DE" dirty="0" smtClean="0"/>
              <a:t>:</a:t>
            </a:r>
          </a:p>
          <a:p>
            <a:r>
              <a:rPr lang="de-DE" dirty="0" err="1"/>
              <a:t>protons</a:t>
            </a:r>
            <a:r>
              <a:rPr lang="de-DE" dirty="0"/>
              <a:t>:    29 </a:t>
            </a:r>
            <a:r>
              <a:rPr lang="de-DE" dirty="0" err="1"/>
              <a:t>GeV</a:t>
            </a:r>
            <a:r>
              <a:rPr lang="de-DE" dirty="0"/>
              <a:t>       4</a:t>
            </a:r>
            <a:r>
              <a:rPr lang="de-DE" dirty="0">
                <a:cs typeface="Arial" charset="0"/>
              </a:rPr>
              <a:t>∙</a:t>
            </a:r>
            <a:r>
              <a:rPr lang="de-DE" dirty="0" smtClean="0"/>
              <a:t>10</a:t>
            </a:r>
            <a:r>
              <a:rPr lang="de-DE" baseline="30000" dirty="0" smtClean="0"/>
              <a:t>13</a:t>
            </a:r>
            <a:endParaRPr lang="de-DE" dirty="0"/>
          </a:p>
          <a:p>
            <a:pPr algn="l"/>
            <a:r>
              <a:rPr lang="de-DE" dirty="0"/>
              <a:t>U</a:t>
            </a:r>
            <a:r>
              <a:rPr lang="de-DE" baseline="30000" dirty="0"/>
              <a:t>28+ </a:t>
            </a:r>
            <a:r>
              <a:rPr lang="de-DE" dirty="0"/>
              <a:t>         2.7 </a:t>
            </a:r>
            <a:r>
              <a:rPr lang="de-DE" dirty="0" err="1"/>
              <a:t>GeV</a:t>
            </a:r>
            <a:r>
              <a:rPr lang="de-DE" dirty="0"/>
              <a:t>/u   </a:t>
            </a:r>
            <a:r>
              <a:rPr lang="de-DE" dirty="0" smtClean="0"/>
              <a:t> 4</a:t>
            </a:r>
            <a:r>
              <a:rPr lang="de-DE" dirty="0"/>
              <a:t>∙10</a:t>
            </a:r>
            <a:r>
              <a:rPr lang="de-DE" baseline="30000" dirty="0"/>
              <a:t>11</a:t>
            </a:r>
          </a:p>
          <a:p>
            <a:pPr algn="l"/>
            <a:endParaRPr lang="de-DE" baseline="30000" dirty="0"/>
          </a:p>
        </p:txBody>
      </p: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4572000" y="1988840"/>
            <a:ext cx="8130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dirty="0" smtClean="0"/>
              <a:t>SIS18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34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SIS100 </a:t>
            </a:r>
            <a:r>
              <a:rPr lang="de-DE" dirty="0" err="1" smtClean="0"/>
              <a:t>synchrotron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ICEC27 – ICMC 2018, 4-6. Sept. 2018, Oxford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0219"/>
            <a:ext cx="5112568" cy="473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220072" y="1994138"/>
            <a:ext cx="39741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SIS100 ring:</a:t>
            </a:r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6 </a:t>
            </a:r>
            <a:r>
              <a:rPr lang="de-DE" dirty="0" err="1" smtClean="0"/>
              <a:t>independently</a:t>
            </a:r>
            <a:r>
              <a:rPr lang="de-DE" dirty="0" smtClean="0"/>
              <a:t> </a:t>
            </a:r>
            <a:r>
              <a:rPr lang="de-DE" dirty="0" err="1" smtClean="0"/>
              <a:t>cooled</a:t>
            </a:r>
            <a:r>
              <a:rPr lang="de-DE" dirty="0" smtClean="0"/>
              <a:t> </a:t>
            </a:r>
            <a:r>
              <a:rPr lang="de-DE" dirty="0" err="1" smtClean="0"/>
              <a:t>sectors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18 </a:t>
            </a:r>
            <a:r>
              <a:rPr lang="de-DE" dirty="0" err="1" smtClean="0"/>
              <a:t>dipole</a:t>
            </a:r>
            <a:r>
              <a:rPr lang="de-DE" dirty="0" smtClean="0"/>
              <a:t> </a:t>
            </a:r>
            <a:r>
              <a:rPr lang="de-DE" dirty="0" err="1" smtClean="0"/>
              <a:t>modules</a:t>
            </a:r>
            <a:r>
              <a:rPr lang="de-DE" dirty="0" smtClean="0"/>
              <a:t> per </a:t>
            </a:r>
            <a:r>
              <a:rPr lang="de-DE" dirty="0" err="1" smtClean="0"/>
              <a:t>sector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14 quadrupole </a:t>
            </a:r>
            <a:r>
              <a:rPr lang="de-DE" dirty="0" err="1" smtClean="0"/>
              <a:t>doublets</a:t>
            </a:r>
            <a:r>
              <a:rPr lang="de-DE" dirty="0" smtClean="0"/>
              <a:t> per </a:t>
            </a:r>
            <a:r>
              <a:rPr lang="de-DE" dirty="0" err="1" smtClean="0"/>
              <a:t>sector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acceleration</a:t>
            </a:r>
            <a:r>
              <a:rPr lang="de-DE" dirty="0" smtClean="0"/>
              <a:t> </a:t>
            </a:r>
            <a:r>
              <a:rPr lang="de-DE" dirty="0" err="1" smtClean="0"/>
              <a:t>cycles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1 Hz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806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Fast </a:t>
            </a:r>
            <a:r>
              <a:rPr lang="de-DE" dirty="0" err="1"/>
              <a:t>Ramped</a:t>
            </a:r>
            <a:r>
              <a:rPr lang="de-DE" dirty="0"/>
              <a:t> Super-</a:t>
            </a:r>
            <a:r>
              <a:rPr lang="de-DE" dirty="0" err="1"/>
              <a:t>ferric</a:t>
            </a:r>
            <a:r>
              <a:rPr lang="de-DE" dirty="0"/>
              <a:t> Magnets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ICEC27 – ICMC 2018, 4-6. Sept. 2018, Oxford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072293"/>
            <a:ext cx="5681787" cy="22928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4128" y="2211766"/>
            <a:ext cx="34820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108 dipole magnets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166 quadrupole magnets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149 corrector magnets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1240135"/>
            <a:ext cx="5212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Main </a:t>
            </a:r>
            <a:r>
              <a:rPr lang="de-DE" sz="2000" dirty="0" err="1" smtClean="0"/>
              <a:t>dipole</a:t>
            </a:r>
            <a:r>
              <a:rPr lang="de-DE" sz="2000" dirty="0" smtClean="0"/>
              <a:t>: </a:t>
            </a:r>
            <a:r>
              <a:rPr lang="de-DE" sz="2000" dirty="0" err="1" smtClean="0"/>
              <a:t>B</a:t>
            </a:r>
            <a:r>
              <a:rPr lang="de-DE" sz="2000" baseline="-25000" dirty="0" err="1" smtClean="0"/>
              <a:t>max</a:t>
            </a:r>
            <a:r>
              <a:rPr lang="de-DE" sz="2000" baseline="-25000" dirty="0" smtClean="0"/>
              <a:t> </a:t>
            </a:r>
            <a:r>
              <a:rPr lang="de-DE" sz="2000" dirty="0" smtClean="0"/>
              <a:t>= 1.9 T, dB/</a:t>
            </a:r>
            <a:r>
              <a:rPr lang="de-DE" sz="2000" dirty="0" err="1" smtClean="0"/>
              <a:t>dt</a:t>
            </a:r>
            <a:r>
              <a:rPr lang="de-DE" sz="2000" dirty="0" smtClean="0"/>
              <a:t> = 4 T/s, 1 Hz</a:t>
            </a:r>
            <a:endParaRPr lang="de-DE" sz="20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900" y="4492072"/>
            <a:ext cx="2139470" cy="1696069"/>
          </a:xfrm>
          <a:prstGeom prst="rect">
            <a:avLst/>
          </a:prstGeom>
        </p:spPr>
      </p:pic>
      <p:cxnSp>
        <p:nvCxnSpPr>
          <p:cNvPr id="13" name="Gerade Verbindung 12"/>
          <p:cNvCxnSpPr/>
          <p:nvPr/>
        </p:nvCxnSpPr>
        <p:spPr>
          <a:xfrm flipH="1" flipV="1">
            <a:off x="7010972" y="5572192"/>
            <a:ext cx="792076" cy="3286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V="1">
            <a:off x="6258734" y="5620598"/>
            <a:ext cx="473506" cy="3286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7740352" y="5716208"/>
            <a:ext cx="16654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10000"/>
              </a:spcBef>
            </a:pPr>
            <a:r>
              <a:rPr lang="de-DE" sz="2000" dirty="0" err="1" smtClean="0">
                <a:solidFill>
                  <a:srgbClr val="000000"/>
                </a:solidFill>
              </a:rPr>
              <a:t>NbTi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wires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4654992" y="5873707"/>
            <a:ext cx="28176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10000"/>
              </a:spcBef>
            </a:pPr>
            <a:r>
              <a:rPr lang="de-DE" sz="2000" dirty="0" err="1" smtClean="0">
                <a:solidFill>
                  <a:srgbClr val="000000"/>
                </a:solidFill>
              </a:rPr>
              <a:t>CuNi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cooling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tube</a:t>
            </a:r>
            <a:endParaRPr lang="de-DE" sz="2000" dirty="0" smtClean="0">
              <a:solidFill>
                <a:srgbClr val="000000"/>
              </a:solidFill>
            </a:endParaRPr>
          </a:p>
          <a:p>
            <a:pPr algn="l">
              <a:spcBef>
                <a:spcPct val="10000"/>
              </a:spcBef>
            </a:pPr>
            <a:r>
              <a:rPr lang="de-DE" sz="2000" dirty="0" smtClean="0">
                <a:solidFill>
                  <a:srgbClr val="000000"/>
                </a:solidFill>
              </a:rPr>
              <a:t>Di = 4.7 mm / 4.0 mm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5948185" y="4382686"/>
            <a:ext cx="25796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10000"/>
              </a:spcBef>
            </a:pPr>
            <a:r>
              <a:rPr lang="de-DE" sz="2000" u="sng" dirty="0" smtClean="0">
                <a:solidFill>
                  <a:srgbClr val="000000"/>
                </a:solidFill>
              </a:rPr>
              <a:t>Nuclotron type </a:t>
            </a:r>
            <a:r>
              <a:rPr lang="de-DE" sz="2000" u="sng" dirty="0" err="1" smtClean="0">
                <a:solidFill>
                  <a:srgbClr val="000000"/>
                </a:solidFill>
              </a:rPr>
              <a:t>cable</a:t>
            </a:r>
            <a:endParaRPr lang="de-DE" sz="2000" u="sng" dirty="0">
              <a:solidFill>
                <a:srgbClr val="000000"/>
              </a:solidFill>
            </a:endParaRPr>
          </a:p>
        </p:txBody>
      </p:sp>
      <p:grpSp>
        <p:nvGrpSpPr>
          <p:cNvPr id="20" name="Group 307"/>
          <p:cNvGrpSpPr/>
          <p:nvPr/>
        </p:nvGrpSpPr>
        <p:grpSpPr>
          <a:xfrm>
            <a:off x="1763688" y="4365104"/>
            <a:ext cx="1309586" cy="1508602"/>
            <a:chOff x="0" y="0"/>
            <a:chExt cx="3187630" cy="3672049"/>
          </a:xfrm>
        </p:grpSpPr>
        <p:pic>
          <p:nvPicPr>
            <p:cNvPr id="21" name="Sext-lamination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633468"/>
              <a:ext cx="891951" cy="24099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Sext-lamination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4400000">
              <a:off x="1475147" y="1478393"/>
              <a:ext cx="891951" cy="24099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" name="Sext-lamination.pdf"/>
            <p:cNvPicPr/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>
            <a:xfrm rot="18000000" flipH="1">
              <a:off x="1469794" y="-216252"/>
              <a:ext cx="891951" cy="24099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4" name="Group 268"/>
            <p:cNvGrpSpPr/>
            <p:nvPr/>
          </p:nvGrpSpPr>
          <p:grpSpPr>
            <a:xfrm>
              <a:off x="335296" y="1718835"/>
              <a:ext cx="2191626" cy="235955"/>
              <a:chOff x="0" y="0"/>
              <a:chExt cx="2191624" cy="235953"/>
            </a:xfrm>
          </p:grpSpPr>
          <p:grpSp>
            <p:nvGrpSpPr>
              <p:cNvPr id="63" name="Group 258"/>
              <p:cNvGrpSpPr/>
              <p:nvPr/>
            </p:nvGrpSpPr>
            <p:grpSpPr>
              <a:xfrm>
                <a:off x="1959918" y="1573"/>
                <a:ext cx="231707" cy="234381"/>
                <a:chOff x="0" y="0"/>
                <a:chExt cx="231706" cy="234379"/>
              </a:xfrm>
            </p:grpSpPr>
            <p:sp>
              <p:nvSpPr>
                <p:cNvPr id="73" name="Shape 250"/>
                <p:cNvSpPr/>
                <p:nvPr/>
              </p:nvSpPr>
              <p:spPr>
                <a:xfrm>
                  <a:off x="0" y="0"/>
                  <a:ext cx="231707" cy="234380"/>
                </a:xfrm>
                <a:prstGeom prst="rect">
                  <a:avLst/>
                </a:prstGeom>
                <a:solidFill>
                  <a:srgbClr val="13AF80"/>
                </a:solidFill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74" name="Group 257"/>
                <p:cNvGrpSpPr/>
                <p:nvPr/>
              </p:nvGrpSpPr>
              <p:grpSpPr>
                <a:xfrm>
                  <a:off x="37377" y="33761"/>
                  <a:ext cx="156952" cy="168504"/>
                  <a:chOff x="0" y="0"/>
                  <a:chExt cx="156951" cy="168503"/>
                </a:xfrm>
              </p:grpSpPr>
              <p:grpSp>
                <p:nvGrpSpPr>
                  <p:cNvPr id="75" name="Group 253"/>
                  <p:cNvGrpSpPr/>
                  <p:nvPr/>
                </p:nvGrpSpPr>
                <p:grpSpPr>
                  <a:xfrm>
                    <a:off x="0" y="-1"/>
                    <a:ext cx="80240" cy="168505"/>
                    <a:chOff x="0" y="0"/>
                    <a:chExt cx="80239" cy="168503"/>
                  </a:xfrm>
                </p:grpSpPr>
                <p:sp>
                  <p:nvSpPr>
                    <p:cNvPr id="79" name="Shape 251"/>
                    <p:cNvSpPr/>
                    <p:nvPr/>
                  </p:nvSpPr>
                  <p:spPr>
                    <a:xfrm>
                      <a:off x="0" y="0"/>
                      <a:ext cx="80240" cy="8024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B98634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0" name="Shape 252"/>
                    <p:cNvSpPr/>
                    <p:nvPr/>
                  </p:nvSpPr>
                  <p:spPr>
                    <a:xfrm>
                      <a:off x="0" y="88263"/>
                      <a:ext cx="80240" cy="8024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B98634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6" name="Group 256"/>
                  <p:cNvGrpSpPr/>
                  <p:nvPr/>
                </p:nvGrpSpPr>
                <p:grpSpPr>
                  <a:xfrm>
                    <a:off x="76711" y="0"/>
                    <a:ext cx="80241" cy="168504"/>
                    <a:chOff x="0" y="0"/>
                    <a:chExt cx="80239" cy="168503"/>
                  </a:xfrm>
                </p:grpSpPr>
                <p:sp>
                  <p:nvSpPr>
                    <p:cNvPr id="77" name="Shape 254"/>
                    <p:cNvSpPr/>
                    <p:nvPr/>
                  </p:nvSpPr>
                  <p:spPr>
                    <a:xfrm>
                      <a:off x="0" y="0"/>
                      <a:ext cx="80240" cy="8024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B98634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8" name="Shape 255"/>
                    <p:cNvSpPr/>
                    <p:nvPr/>
                  </p:nvSpPr>
                  <p:spPr>
                    <a:xfrm>
                      <a:off x="0" y="88263"/>
                      <a:ext cx="80240" cy="8024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B98634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64" name="Group 267"/>
              <p:cNvGrpSpPr/>
              <p:nvPr/>
            </p:nvGrpSpPr>
            <p:grpSpPr>
              <a:xfrm>
                <a:off x="0" y="0"/>
                <a:ext cx="231707" cy="234380"/>
                <a:chOff x="0" y="0"/>
                <a:chExt cx="231706" cy="234379"/>
              </a:xfrm>
            </p:grpSpPr>
            <p:sp>
              <p:nvSpPr>
                <p:cNvPr id="65" name="Shape 259"/>
                <p:cNvSpPr/>
                <p:nvPr/>
              </p:nvSpPr>
              <p:spPr>
                <a:xfrm>
                  <a:off x="0" y="0"/>
                  <a:ext cx="231707" cy="234380"/>
                </a:xfrm>
                <a:prstGeom prst="rect">
                  <a:avLst/>
                </a:prstGeom>
                <a:solidFill>
                  <a:srgbClr val="13AF80"/>
                </a:solidFill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66" name="Group 266"/>
                <p:cNvGrpSpPr/>
                <p:nvPr/>
              </p:nvGrpSpPr>
              <p:grpSpPr>
                <a:xfrm>
                  <a:off x="37377" y="33761"/>
                  <a:ext cx="156952" cy="168504"/>
                  <a:chOff x="0" y="0"/>
                  <a:chExt cx="156951" cy="168503"/>
                </a:xfrm>
              </p:grpSpPr>
              <p:grpSp>
                <p:nvGrpSpPr>
                  <p:cNvPr id="67" name="Group 262"/>
                  <p:cNvGrpSpPr/>
                  <p:nvPr/>
                </p:nvGrpSpPr>
                <p:grpSpPr>
                  <a:xfrm>
                    <a:off x="0" y="-1"/>
                    <a:ext cx="80240" cy="168505"/>
                    <a:chOff x="0" y="0"/>
                    <a:chExt cx="80239" cy="168503"/>
                  </a:xfrm>
                </p:grpSpPr>
                <p:sp>
                  <p:nvSpPr>
                    <p:cNvPr id="71" name="Shape 260"/>
                    <p:cNvSpPr/>
                    <p:nvPr/>
                  </p:nvSpPr>
                  <p:spPr>
                    <a:xfrm>
                      <a:off x="0" y="0"/>
                      <a:ext cx="80240" cy="8024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B98634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2" name="Shape 261"/>
                    <p:cNvSpPr/>
                    <p:nvPr/>
                  </p:nvSpPr>
                  <p:spPr>
                    <a:xfrm>
                      <a:off x="0" y="88263"/>
                      <a:ext cx="80240" cy="8024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B98634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8" name="Group 265"/>
                  <p:cNvGrpSpPr/>
                  <p:nvPr/>
                </p:nvGrpSpPr>
                <p:grpSpPr>
                  <a:xfrm>
                    <a:off x="76711" y="0"/>
                    <a:ext cx="80241" cy="168504"/>
                    <a:chOff x="0" y="0"/>
                    <a:chExt cx="80239" cy="168503"/>
                  </a:xfrm>
                </p:grpSpPr>
                <p:sp>
                  <p:nvSpPr>
                    <p:cNvPr id="69" name="Shape 263"/>
                    <p:cNvSpPr/>
                    <p:nvPr/>
                  </p:nvSpPr>
                  <p:spPr>
                    <a:xfrm>
                      <a:off x="0" y="0"/>
                      <a:ext cx="80240" cy="8024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B98634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0" name="Shape 264"/>
                    <p:cNvSpPr/>
                    <p:nvPr/>
                  </p:nvSpPr>
                  <p:spPr>
                    <a:xfrm>
                      <a:off x="0" y="88263"/>
                      <a:ext cx="80240" cy="8024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B98634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grpSp>
          <p:nvGrpSpPr>
            <p:cNvPr id="25" name="Group 287"/>
            <p:cNvGrpSpPr/>
            <p:nvPr/>
          </p:nvGrpSpPr>
          <p:grpSpPr>
            <a:xfrm rot="18000000">
              <a:off x="319863" y="1734267"/>
              <a:ext cx="2191626" cy="235955"/>
              <a:chOff x="0" y="0"/>
              <a:chExt cx="2191624" cy="235953"/>
            </a:xfrm>
          </p:grpSpPr>
          <p:grpSp>
            <p:nvGrpSpPr>
              <p:cNvPr id="45" name="Group 277"/>
              <p:cNvGrpSpPr/>
              <p:nvPr/>
            </p:nvGrpSpPr>
            <p:grpSpPr>
              <a:xfrm>
                <a:off x="1959918" y="1573"/>
                <a:ext cx="231707" cy="234381"/>
                <a:chOff x="0" y="0"/>
                <a:chExt cx="231706" cy="234379"/>
              </a:xfrm>
            </p:grpSpPr>
            <p:sp>
              <p:nvSpPr>
                <p:cNvPr id="55" name="Shape 269"/>
                <p:cNvSpPr/>
                <p:nvPr/>
              </p:nvSpPr>
              <p:spPr>
                <a:xfrm>
                  <a:off x="0" y="0"/>
                  <a:ext cx="231707" cy="234380"/>
                </a:xfrm>
                <a:prstGeom prst="rect">
                  <a:avLst/>
                </a:prstGeom>
                <a:solidFill>
                  <a:srgbClr val="13AF80"/>
                </a:solidFill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56" name="Group 276"/>
                <p:cNvGrpSpPr/>
                <p:nvPr/>
              </p:nvGrpSpPr>
              <p:grpSpPr>
                <a:xfrm>
                  <a:off x="37377" y="33761"/>
                  <a:ext cx="156952" cy="168504"/>
                  <a:chOff x="0" y="0"/>
                  <a:chExt cx="156951" cy="168503"/>
                </a:xfrm>
              </p:grpSpPr>
              <p:grpSp>
                <p:nvGrpSpPr>
                  <p:cNvPr id="57" name="Group 272"/>
                  <p:cNvGrpSpPr/>
                  <p:nvPr/>
                </p:nvGrpSpPr>
                <p:grpSpPr>
                  <a:xfrm>
                    <a:off x="0" y="-1"/>
                    <a:ext cx="80240" cy="168505"/>
                    <a:chOff x="0" y="0"/>
                    <a:chExt cx="80239" cy="168503"/>
                  </a:xfrm>
                </p:grpSpPr>
                <p:sp>
                  <p:nvSpPr>
                    <p:cNvPr id="61" name="Shape 270"/>
                    <p:cNvSpPr/>
                    <p:nvPr/>
                  </p:nvSpPr>
                  <p:spPr>
                    <a:xfrm>
                      <a:off x="0" y="0"/>
                      <a:ext cx="80240" cy="8024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B98634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2" name="Shape 271"/>
                    <p:cNvSpPr/>
                    <p:nvPr/>
                  </p:nvSpPr>
                  <p:spPr>
                    <a:xfrm>
                      <a:off x="0" y="88263"/>
                      <a:ext cx="80240" cy="8024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B98634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8" name="Group 275"/>
                  <p:cNvGrpSpPr/>
                  <p:nvPr/>
                </p:nvGrpSpPr>
                <p:grpSpPr>
                  <a:xfrm>
                    <a:off x="76711" y="0"/>
                    <a:ext cx="80241" cy="168504"/>
                    <a:chOff x="0" y="0"/>
                    <a:chExt cx="80239" cy="168503"/>
                  </a:xfrm>
                </p:grpSpPr>
                <p:sp>
                  <p:nvSpPr>
                    <p:cNvPr id="59" name="Shape 273"/>
                    <p:cNvSpPr/>
                    <p:nvPr/>
                  </p:nvSpPr>
                  <p:spPr>
                    <a:xfrm>
                      <a:off x="0" y="0"/>
                      <a:ext cx="80240" cy="8024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B98634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" name="Shape 274"/>
                    <p:cNvSpPr/>
                    <p:nvPr/>
                  </p:nvSpPr>
                  <p:spPr>
                    <a:xfrm>
                      <a:off x="0" y="88263"/>
                      <a:ext cx="80240" cy="8024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B98634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46" name="Group 286"/>
              <p:cNvGrpSpPr/>
              <p:nvPr/>
            </p:nvGrpSpPr>
            <p:grpSpPr>
              <a:xfrm>
                <a:off x="0" y="0"/>
                <a:ext cx="231707" cy="234380"/>
                <a:chOff x="0" y="0"/>
                <a:chExt cx="231706" cy="234379"/>
              </a:xfrm>
            </p:grpSpPr>
            <p:sp>
              <p:nvSpPr>
                <p:cNvPr id="47" name="Shape 278"/>
                <p:cNvSpPr/>
                <p:nvPr/>
              </p:nvSpPr>
              <p:spPr>
                <a:xfrm>
                  <a:off x="0" y="0"/>
                  <a:ext cx="231707" cy="234380"/>
                </a:xfrm>
                <a:prstGeom prst="rect">
                  <a:avLst/>
                </a:prstGeom>
                <a:solidFill>
                  <a:srgbClr val="13AF80"/>
                </a:solidFill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48" name="Group 285"/>
                <p:cNvGrpSpPr/>
                <p:nvPr/>
              </p:nvGrpSpPr>
              <p:grpSpPr>
                <a:xfrm>
                  <a:off x="37377" y="33761"/>
                  <a:ext cx="156952" cy="168504"/>
                  <a:chOff x="0" y="0"/>
                  <a:chExt cx="156951" cy="168503"/>
                </a:xfrm>
              </p:grpSpPr>
              <p:grpSp>
                <p:nvGrpSpPr>
                  <p:cNvPr id="49" name="Group 281"/>
                  <p:cNvGrpSpPr/>
                  <p:nvPr/>
                </p:nvGrpSpPr>
                <p:grpSpPr>
                  <a:xfrm>
                    <a:off x="0" y="-1"/>
                    <a:ext cx="80240" cy="168505"/>
                    <a:chOff x="0" y="0"/>
                    <a:chExt cx="80239" cy="168503"/>
                  </a:xfrm>
                </p:grpSpPr>
                <p:sp>
                  <p:nvSpPr>
                    <p:cNvPr id="53" name="Shape 279"/>
                    <p:cNvSpPr/>
                    <p:nvPr/>
                  </p:nvSpPr>
                  <p:spPr>
                    <a:xfrm>
                      <a:off x="0" y="0"/>
                      <a:ext cx="80240" cy="8024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B98634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4" name="Shape 280"/>
                    <p:cNvSpPr/>
                    <p:nvPr/>
                  </p:nvSpPr>
                  <p:spPr>
                    <a:xfrm>
                      <a:off x="0" y="88263"/>
                      <a:ext cx="80240" cy="8024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B98634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0" name="Group 284"/>
                  <p:cNvGrpSpPr/>
                  <p:nvPr/>
                </p:nvGrpSpPr>
                <p:grpSpPr>
                  <a:xfrm>
                    <a:off x="76711" y="0"/>
                    <a:ext cx="80241" cy="168504"/>
                    <a:chOff x="0" y="0"/>
                    <a:chExt cx="80239" cy="168503"/>
                  </a:xfrm>
                </p:grpSpPr>
                <p:sp>
                  <p:nvSpPr>
                    <p:cNvPr id="51" name="Shape 282"/>
                    <p:cNvSpPr/>
                    <p:nvPr/>
                  </p:nvSpPr>
                  <p:spPr>
                    <a:xfrm>
                      <a:off x="0" y="0"/>
                      <a:ext cx="80240" cy="8024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B98634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" name="Shape 283"/>
                    <p:cNvSpPr/>
                    <p:nvPr/>
                  </p:nvSpPr>
                  <p:spPr>
                    <a:xfrm>
                      <a:off x="0" y="88263"/>
                      <a:ext cx="80240" cy="8024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B98634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grpSp>
          <p:nvGrpSpPr>
            <p:cNvPr id="26" name="Group 306"/>
            <p:cNvGrpSpPr/>
            <p:nvPr/>
          </p:nvGrpSpPr>
          <p:grpSpPr>
            <a:xfrm rot="14400000">
              <a:off x="335295" y="1726550"/>
              <a:ext cx="2191626" cy="235955"/>
              <a:chOff x="0" y="0"/>
              <a:chExt cx="2191624" cy="235953"/>
            </a:xfrm>
          </p:grpSpPr>
          <p:grpSp>
            <p:nvGrpSpPr>
              <p:cNvPr id="27" name="Group 296"/>
              <p:cNvGrpSpPr/>
              <p:nvPr/>
            </p:nvGrpSpPr>
            <p:grpSpPr>
              <a:xfrm>
                <a:off x="1959918" y="1573"/>
                <a:ext cx="231707" cy="234381"/>
                <a:chOff x="0" y="0"/>
                <a:chExt cx="231706" cy="234379"/>
              </a:xfrm>
            </p:grpSpPr>
            <p:sp>
              <p:nvSpPr>
                <p:cNvPr id="37" name="Shape 288"/>
                <p:cNvSpPr/>
                <p:nvPr/>
              </p:nvSpPr>
              <p:spPr>
                <a:xfrm>
                  <a:off x="0" y="0"/>
                  <a:ext cx="231707" cy="234380"/>
                </a:xfrm>
                <a:prstGeom prst="rect">
                  <a:avLst/>
                </a:prstGeom>
                <a:solidFill>
                  <a:srgbClr val="13AF80"/>
                </a:solidFill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38" name="Group 295"/>
                <p:cNvGrpSpPr/>
                <p:nvPr/>
              </p:nvGrpSpPr>
              <p:grpSpPr>
                <a:xfrm>
                  <a:off x="37377" y="33761"/>
                  <a:ext cx="156952" cy="168504"/>
                  <a:chOff x="0" y="0"/>
                  <a:chExt cx="156951" cy="168503"/>
                </a:xfrm>
              </p:grpSpPr>
              <p:grpSp>
                <p:nvGrpSpPr>
                  <p:cNvPr id="39" name="Group 291"/>
                  <p:cNvGrpSpPr/>
                  <p:nvPr/>
                </p:nvGrpSpPr>
                <p:grpSpPr>
                  <a:xfrm>
                    <a:off x="0" y="-1"/>
                    <a:ext cx="80240" cy="168505"/>
                    <a:chOff x="0" y="0"/>
                    <a:chExt cx="80239" cy="168503"/>
                  </a:xfrm>
                </p:grpSpPr>
                <p:sp>
                  <p:nvSpPr>
                    <p:cNvPr id="43" name="Shape 289"/>
                    <p:cNvSpPr/>
                    <p:nvPr/>
                  </p:nvSpPr>
                  <p:spPr>
                    <a:xfrm>
                      <a:off x="0" y="0"/>
                      <a:ext cx="80240" cy="8024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B98634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" name="Shape 290"/>
                    <p:cNvSpPr/>
                    <p:nvPr/>
                  </p:nvSpPr>
                  <p:spPr>
                    <a:xfrm>
                      <a:off x="0" y="88263"/>
                      <a:ext cx="80240" cy="8024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B98634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0" name="Group 294"/>
                  <p:cNvGrpSpPr/>
                  <p:nvPr/>
                </p:nvGrpSpPr>
                <p:grpSpPr>
                  <a:xfrm>
                    <a:off x="76711" y="0"/>
                    <a:ext cx="80241" cy="168504"/>
                    <a:chOff x="0" y="0"/>
                    <a:chExt cx="80239" cy="168503"/>
                  </a:xfrm>
                </p:grpSpPr>
                <p:sp>
                  <p:nvSpPr>
                    <p:cNvPr id="41" name="Shape 292"/>
                    <p:cNvSpPr/>
                    <p:nvPr/>
                  </p:nvSpPr>
                  <p:spPr>
                    <a:xfrm>
                      <a:off x="0" y="0"/>
                      <a:ext cx="80240" cy="8024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B98634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" name="Shape 293"/>
                    <p:cNvSpPr/>
                    <p:nvPr/>
                  </p:nvSpPr>
                  <p:spPr>
                    <a:xfrm>
                      <a:off x="0" y="88263"/>
                      <a:ext cx="80240" cy="8024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B98634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8" name="Group 305"/>
              <p:cNvGrpSpPr/>
              <p:nvPr/>
            </p:nvGrpSpPr>
            <p:grpSpPr>
              <a:xfrm>
                <a:off x="0" y="0"/>
                <a:ext cx="231707" cy="234380"/>
                <a:chOff x="0" y="0"/>
                <a:chExt cx="231706" cy="234379"/>
              </a:xfrm>
            </p:grpSpPr>
            <p:sp>
              <p:nvSpPr>
                <p:cNvPr id="29" name="Shape 297"/>
                <p:cNvSpPr/>
                <p:nvPr/>
              </p:nvSpPr>
              <p:spPr>
                <a:xfrm>
                  <a:off x="0" y="0"/>
                  <a:ext cx="231707" cy="234380"/>
                </a:xfrm>
                <a:prstGeom prst="rect">
                  <a:avLst/>
                </a:prstGeom>
                <a:solidFill>
                  <a:srgbClr val="13AF80"/>
                </a:solidFill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30" name="Group 304"/>
                <p:cNvGrpSpPr/>
                <p:nvPr/>
              </p:nvGrpSpPr>
              <p:grpSpPr>
                <a:xfrm>
                  <a:off x="37377" y="33761"/>
                  <a:ext cx="156952" cy="168504"/>
                  <a:chOff x="0" y="0"/>
                  <a:chExt cx="156951" cy="168503"/>
                </a:xfrm>
              </p:grpSpPr>
              <p:grpSp>
                <p:nvGrpSpPr>
                  <p:cNvPr id="31" name="Group 300"/>
                  <p:cNvGrpSpPr/>
                  <p:nvPr/>
                </p:nvGrpSpPr>
                <p:grpSpPr>
                  <a:xfrm>
                    <a:off x="0" y="-1"/>
                    <a:ext cx="80240" cy="168505"/>
                    <a:chOff x="0" y="0"/>
                    <a:chExt cx="80239" cy="168503"/>
                  </a:xfrm>
                </p:grpSpPr>
                <p:sp>
                  <p:nvSpPr>
                    <p:cNvPr id="35" name="Shape 298"/>
                    <p:cNvSpPr/>
                    <p:nvPr/>
                  </p:nvSpPr>
                  <p:spPr>
                    <a:xfrm>
                      <a:off x="0" y="0"/>
                      <a:ext cx="80240" cy="8024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B98634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" name="Shape 299"/>
                    <p:cNvSpPr/>
                    <p:nvPr/>
                  </p:nvSpPr>
                  <p:spPr>
                    <a:xfrm>
                      <a:off x="0" y="88263"/>
                      <a:ext cx="80240" cy="8024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B98634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2" name="Group 303"/>
                  <p:cNvGrpSpPr/>
                  <p:nvPr/>
                </p:nvGrpSpPr>
                <p:grpSpPr>
                  <a:xfrm>
                    <a:off x="76711" y="0"/>
                    <a:ext cx="80241" cy="168504"/>
                    <a:chOff x="0" y="0"/>
                    <a:chExt cx="80239" cy="168503"/>
                  </a:xfrm>
                </p:grpSpPr>
                <p:sp>
                  <p:nvSpPr>
                    <p:cNvPr id="33" name="Shape 301"/>
                    <p:cNvSpPr/>
                    <p:nvPr/>
                  </p:nvSpPr>
                  <p:spPr>
                    <a:xfrm>
                      <a:off x="0" y="0"/>
                      <a:ext cx="80240" cy="8024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B98634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" name="Shape 302"/>
                    <p:cNvSpPr/>
                    <p:nvPr/>
                  </p:nvSpPr>
                  <p:spPr>
                    <a:xfrm>
                      <a:off x="0" y="88263"/>
                      <a:ext cx="80240" cy="8024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19679" extrusionOk="0">
                          <a:moveTo>
                            <a:pt x="16796" y="2882"/>
                          </a:moveTo>
                          <a:cubicBezTo>
                            <a:pt x="20639" y="6724"/>
                            <a:pt x="20639" y="12954"/>
                            <a:pt x="16796" y="16796"/>
                          </a:cubicBezTo>
                          <a:cubicBezTo>
                            <a:pt x="12954" y="20639"/>
                            <a:pt x="6724" y="20639"/>
                            <a:pt x="2882" y="16796"/>
                          </a:cubicBezTo>
                          <a:cubicBezTo>
                            <a:pt x="-961" y="12954"/>
                            <a:pt x="-961" y="6724"/>
                            <a:pt x="2882" y="2882"/>
                          </a:cubicBezTo>
                          <a:cubicBezTo>
                            <a:pt x="6724" y="-961"/>
                            <a:pt x="12954" y="-961"/>
                            <a:pt x="16796" y="2882"/>
                          </a:cubicBezTo>
                          <a:close/>
                        </a:path>
                      </a:pathLst>
                    </a:custGeom>
                    <a:solidFill>
                      <a:srgbClr val="B98634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0" tIns="0" rIns="0" bIns="0" numCol="1" anchor="ctr">
                      <a:noAutofit/>
                    </a:bodyPr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81" name="Group 313"/>
          <p:cNvGrpSpPr/>
          <p:nvPr/>
        </p:nvGrpSpPr>
        <p:grpSpPr>
          <a:xfrm>
            <a:off x="315513" y="4508598"/>
            <a:ext cx="1216787" cy="1143360"/>
            <a:chOff x="0" y="0"/>
            <a:chExt cx="2961749" cy="2783024"/>
          </a:xfrm>
        </p:grpSpPr>
        <p:sp>
          <p:nvSpPr>
            <p:cNvPr id="82" name="Shape 308"/>
            <p:cNvSpPr/>
            <p:nvPr/>
          </p:nvSpPr>
          <p:spPr>
            <a:xfrm>
              <a:off x="563316" y="491945"/>
              <a:ext cx="1826339" cy="1823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>
                <a:alpha val="69053"/>
              </a:srgbClr>
            </a:solidFill>
            <a:ln w="114300" cap="flat">
              <a:solidFill>
                <a:srgbClr val="13AF80">
                  <a:alpha val="69053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3" name="pasted-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06632" y="243179"/>
              <a:ext cx="2219541" cy="22096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4" name="Group 312"/>
            <p:cNvGrpSpPr/>
            <p:nvPr/>
          </p:nvGrpSpPr>
          <p:grpSpPr>
            <a:xfrm>
              <a:off x="-1" y="-1"/>
              <a:ext cx="2961751" cy="2783026"/>
              <a:chOff x="0" y="0"/>
              <a:chExt cx="2961749" cy="2783024"/>
            </a:xfrm>
          </p:grpSpPr>
          <p:pic>
            <p:nvPicPr>
              <p:cNvPr id="85" name="Steering.pdf"/>
              <p:cNvPicPr/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1389294"/>
                <a:ext cx="2961750" cy="13937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86" name="Steering.pdf"/>
              <p:cNvPicPr/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0800000">
                <a:off x="-1" y="-1"/>
                <a:ext cx="2961751" cy="142329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87" name="Group 319"/>
          <p:cNvGrpSpPr/>
          <p:nvPr/>
        </p:nvGrpSpPr>
        <p:grpSpPr>
          <a:xfrm>
            <a:off x="3203848" y="4517528"/>
            <a:ext cx="1216787" cy="1143360"/>
            <a:chOff x="0" y="0"/>
            <a:chExt cx="2961749" cy="2783024"/>
          </a:xfrm>
        </p:grpSpPr>
        <p:sp>
          <p:nvSpPr>
            <p:cNvPr id="88" name="Shape 314"/>
            <p:cNvSpPr/>
            <p:nvPr/>
          </p:nvSpPr>
          <p:spPr>
            <a:xfrm>
              <a:off x="563316" y="491945"/>
              <a:ext cx="1826339" cy="1823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>
                <a:alpha val="69053"/>
              </a:srgbClr>
            </a:solidFill>
            <a:ln w="228600" cap="flat">
              <a:solidFill>
                <a:srgbClr val="13AF80">
                  <a:alpha val="69053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89" name="Group 317"/>
            <p:cNvGrpSpPr/>
            <p:nvPr/>
          </p:nvGrpSpPr>
          <p:grpSpPr>
            <a:xfrm>
              <a:off x="-1" y="-1"/>
              <a:ext cx="2961751" cy="2783026"/>
              <a:chOff x="0" y="0"/>
              <a:chExt cx="2961749" cy="2783024"/>
            </a:xfrm>
          </p:grpSpPr>
          <p:pic>
            <p:nvPicPr>
              <p:cNvPr id="91" name="Steering.pdf"/>
              <p:cNvPicPr/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1389294"/>
                <a:ext cx="2961750" cy="13937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2" name="Steering.pdf"/>
              <p:cNvPicPr/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0800000">
                <a:off x="-1" y="-1"/>
                <a:ext cx="2961751" cy="142329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90" name="MC-2DCrossSection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15748" y="431485"/>
              <a:ext cx="1917554" cy="19175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" name="Textfeld 2"/>
          <p:cNvSpPr txBox="1"/>
          <p:nvPr/>
        </p:nvSpPr>
        <p:spPr>
          <a:xfrm>
            <a:off x="375481" y="5736533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</a:t>
            </a:r>
            <a:r>
              <a:rPr lang="de-DE" dirty="0" err="1" smtClean="0"/>
              <a:t>teering</a:t>
            </a:r>
            <a:endParaRPr lang="de-DE" dirty="0" smtClean="0"/>
          </a:p>
          <a:p>
            <a:r>
              <a:rPr lang="de-DE" dirty="0" err="1" smtClean="0"/>
              <a:t>magnet</a:t>
            </a:r>
            <a:endParaRPr lang="de-DE" dirty="0" smtClean="0"/>
          </a:p>
        </p:txBody>
      </p:sp>
      <p:sp>
        <p:nvSpPr>
          <p:cNvPr id="93" name="Textfeld 92"/>
          <p:cNvSpPr txBox="1"/>
          <p:nvPr/>
        </p:nvSpPr>
        <p:spPr>
          <a:xfrm>
            <a:off x="1777130" y="573325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sextupole</a:t>
            </a:r>
            <a:endParaRPr lang="de-DE" dirty="0" smtClean="0"/>
          </a:p>
        </p:txBody>
      </p:sp>
      <p:sp>
        <p:nvSpPr>
          <p:cNvPr id="94" name="Textfeld 93"/>
          <p:cNvSpPr txBox="1"/>
          <p:nvPr/>
        </p:nvSpPr>
        <p:spPr>
          <a:xfrm>
            <a:off x="3275856" y="5734997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multipoe</a:t>
            </a:r>
            <a:endParaRPr lang="de-DE" dirty="0" smtClean="0"/>
          </a:p>
          <a:p>
            <a:r>
              <a:rPr lang="de-DE" dirty="0" err="1" smtClean="0"/>
              <a:t>corrector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04777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224" y="1772916"/>
            <a:ext cx="5212094" cy="20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SIS100 Magnet Modules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051720" y="6584950"/>
            <a:ext cx="4824413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ICEC27 – ICMC 2018, 4-6. Sept. 2018, Oxford</a:t>
            </a:r>
            <a:endParaRPr lang="de-DE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0500"/>
            <a:ext cx="2736304" cy="3316732"/>
          </a:xfrm>
          <a:prstGeom prst="rect">
            <a:avLst/>
          </a:prstGeom>
        </p:spPr>
      </p:pic>
      <p:pic>
        <p:nvPicPr>
          <p:cNvPr id="23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427" y="4077072"/>
            <a:ext cx="5253355" cy="235521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Textfeld 2"/>
          <p:cNvSpPr txBox="1"/>
          <p:nvPr/>
        </p:nvSpPr>
        <p:spPr>
          <a:xfrm>
            <a:off x="395536" y="1380101"/>
            <a:ext cx="2707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SIS100 dipole magnet</a:t>
            </a:r>
            <a:endParaRPr lang="en-GB" sz="2000" dirty="0"/>
          </a:p>
        </p:txBody>
      </p:sp>
      <p:sp>
        <p:nvSpPr>
          <p:cNvPr id="26" name="Textfeld 25"/>
          <p:cNvSpPr txBox="1"/>
          <p:nvPr/>
        </p:nvSpPr>
        <p:spPr>
          <a:xfrm>
            <a:off x="3491880" y="1299948"/>
            <a:ext cx="5112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quadrupole unit SF2B:</a:t>
            </a:r>
          </a:p>
          <a:p>
            <a:r>
              <a:rPr lang="en-GB" sz="2000" dirty="0" smtClean="0"/>
              <a:t>quadrupole, steerer, Beam Position Monitor</a:t>
            </a:r>
            <a:endParaRPr lang="en-GB" sz="2000" dirty="0"/>
          </a:p>
        </p:txBody>
      </p:sp>
      <p:sp>
        <p:nvSpPr>
          <p:cNvPr id="27" name="Textfeld 26"/>
          <p:cNvSpPr txBox="1"/>
          <p:nvPr/>
        </p:nvSpPr>
        <p:spPr>
          <a:xfrm>
            <a:off x="4314645" y="3784041"/>
            <a:ext cx="4386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cold mass of the quadrupole doublet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Status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SIS100 Magnet Modules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051720" y="6584950"/>
            <a:ext cx="4824413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ICEC27 – ICMC 2018, 4-6. Sept. 2018, Oxford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707904" y="3737155"/>
            <a:ext cx="553869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u="sng" dirty="0" smtClean="0"/>
              <a:t>Quadrupole Units: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2 first-of-series units produced and tested in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series production will start in autumn 2018</a:t>
            </a:r>
          </a:p>
          <a:p>
            <a:endParaRPr lang="en-GB" dirty="0" smtClean="0"/>
          </a:p>
          <a:p>
            <a:r>
              <a:rPr lang="en-GB" u="sng" dirty="0" smtClean="0"/>
              <a:t>Quadrupole Doublet Modules: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integration of the first-of-series doublet will start </a:t>
            </a:r>
            <a:br>
              <a:rPr lang="en-GB" dirty="0" smtClean="0"/>
            </a:br>
            <a:r>
              <a:rPr lang="en-GB" dirty="0" smtClean="0"/>
              <a:t>in September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start of the series production in 2019</a:t>
            </a:r>
            <a:endParaRPr lang="en-GB" dirty="0"/>
          </a:p>
        </p:txBody>
      </p:sp>
      <p:pic>
        <p:nvPicPr>
          <p:cNvPr id="1026" name="Picture 2" descr="B:\1_FAIRGSI$docu\1_Machines\2.8_SIS100\2.8.2_SIS100-Magnets\2.8.2.10_Cryogenic_Quadrupole_Module\01_Specifications\Pictures\Capture_03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500" y="1196752"/>
            <a:ext cx="4634425" cy="261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0500"/>
            <a:ext cx="2736304" cy="331673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7382" y="1196752"/>
            <a:ext cx="34868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Dipole Magnet Modules: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series production and testing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started </a:t>
            </a:r>
            <a:r>
              <a:rPr lang="en-GB" dirty="0"/>
              <a:t>in 2017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88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/>
          <a:lstStyle/>
          <a:p>
            <a:r>
              <a:rPr lang="de-DE" dirty="0"/>
              <a:t>SIS100 </a:t>
            </a:r>
            <a:r>
              <a:rPr lang="de-DE" dirty="0" smtClean="0"/>
              <a:t>Magnet </a:t>
            </a:r>
            <a:r>
              <a:rPr lang="de-DE" dirty="0" err="1"/>
              <a:t>C</a:t>
            </a:r>
            <a:r>
              <a:rPr lang="de-DE" dirty="0" err="1" smtClean="0"/>
              <a:t>ooling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ICEC27 – ICMC 2018, 4-6. Sept. 2018, Oxford</a:t>
            </a:r>
            <a:endParaRPr lang="de-DE" dirty="0"/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87" y="1417300"/>
            <a:ext cx="5027083" cy="1328999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5076056" y="1530478"/>
            <a:ext cx="144016" cy="145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5184068" y="13407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22" name="Ellipse 21"/>
          <p:cNvSpPr/>
          <p:nvPr/>
        </p:nvSpPr>
        <p:spPr>
          <a:xfrm>
            <a:off x="4716016" y="2098827"/>
            <a:ext cx="144016" cy="145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4788024" y="18448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4" name="Ellipse 23"/>
          <p:cNvSpPr/>
          <p:nvPr/>
        </p:nvSpPr>
        <p:spPr>
          <a:xfrm>
            <a:off x="1247453" y="2163628"/>
            <a:ext cx="144016" cy="145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374058" y="205155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2‘</a:t>
            </a:r>
            <a:endParaRPr lang="de-DE" dirty="0"/>
          </a:p>
        </p:txBody>
      </p:sp>
      <p:sp>
        <p:nvSpPr>
          <p:cNvPr id="26" name="Ellipse 25"/>
          <p:cNvSpPr/>
          <p:nvPr/>
        </p:nvSpPr>
        <p:spPr>
          <a:xfrm>
            <a:off x="857236" y="1438169"/>
            <a:ext cx="144016" cy="145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755576" y="11247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3" name="Rechteck 2"/>
          <p:cNvSpPr/>
          <p:nvPr/>
        </p:nvSpPr>
        <p:spPr>
          <a:xfrm>
            <a:off x="5650005" y="2060848"/>
            <a:ext cx="3252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u="sng" dirty="0" err="1"/>
              <a:t>Heat</a:t>
            </a:r>
            <a:r>
              <a:rPr lang="de-DE" u="sng" dirty="0"/>
              <a:t> </a:t>
            </a:r>
            <a:r>
              <a:rPr lang="de-DE" u="sng" dirty="0" err="1"/>
              <a:t>load</a:t>
            </a:r>
            <a:r>
              <a:rPr lang="de-DE" u="sng" dirty="0"/>
              <a:t>:</a:t>
            </a:r>
          </a:p>
          <a:p>
            <a:r>
              <a:rPr lang="de-DE" dirty="0" err="1"/>
              <a:t>static</a:t>
            </a:r>
            <a:r>
              <a:rPr lang="de-DE" dirty="0"/>
              <a:t>:		</a:t>
            </a:r>
            <a:r>
              <a:rPr lang="de-DE" dirty="0" smtClean="0"/>
              <a:t>7 </a:t>
            </a:r>
            <a:r>
              <a:rPr lang="de-DE" dirty="0"/>
              <a:t>W </a:t>
            </a:r>
          </a:p>
          <a:p>
            <a:r>
              <a:rPr lang="de-DE" dirty="0" err="1"/>
              <a:t>dynamic</a:t>
            </a:r>
            <a:r>
              <a:rPr lang="de-DE" dirty="0"/>
              <a:t>:	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smtClean="0"/>
              <a:t>40 </a:t>
            </a:r>
            <a:r>
              <a:rPr lang="de-DE" dirty="0"/>
              <a:t>W</a:t>
            </a:r>
          </a:p>
        </p:txBody>
      </p:sp>
      <p:sp>
        <p:nvSpPr>
          <p:cNvPr id="5" name="Rechteck 4"/>
          <p:cNvSpPr/>
          <p:nvPr/>
        </p:nvSpPr>
        <p:spPr>
          <a:xfrm>
            <a:off x="5650005" y="1196752"/>
            <a:ext cx="34517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/>
              <a:t>point</a:t>
            </a:r>
            <a:r>
              <a:rPr lang="de-DE" dirty="0" smtClean="0"/>
              <a:t> 1: </a:t>
            </a:r>
            <a:r>
              <a:rPr lang="de-DE" dirty="0"/>
              <a:t>– sub-</a:t>
            </a:r>
            <a:r>
              <a:rPr lang="de-DE" dirty="0" err="1"/>
              <a:t>cooled</a:t>
            </a:r>
            <a:r>
              <a:rPr lang="de-DE" dirty="0"/>
              <a:t> </a:t>
            </a:r>
            <a:r>
              <a:rPr lang="de-DE" dirty="0" err="1"/>
              <a:t>helium</a:t>
            </a:r>
            <a:endParaRPr lang="de-DE" dirty="0"/>
          </a:p>
          <a:p>
            <a:r>
              <a:rPr lang="de-DE" dirty="0"/>
              <a:t>P</a:t>
            </a:r>
            <a:r>
              <a:rPr lang="de-DE" baseline="-25000" dirty="0"/>
              <a:t>in</a:t>
            </a:r>
            <a:r>
              <a:rPr lang="de-DE" dirty="0"/>
              <a:t> = </a:t>
            </a:r>
            <a:r>
              <a:rPr lang="de-DE" dirty="0" smtClean="0"/>
              <a:t>1.5 – 1.8 bar, </a:t>
            </a:r>
            <a:r>
              <a:rPr lang="de-DE" dirty="0"/>
              <a:t>T</a:t>
            </a:r>
            <a:r>
              <a:rPr lang="de-DE" baseline="-25000" dirty="0"/>
              <a:t>in</a:t>
            </a:r>
            <a:r>
              <a:rPr lang="de-DE" dirty="0"/>
              <a:t> = 4.5 </a:t>
            </a:r>
            <a:r>
              <a:rPr lang="de-DE" dirty="0" smtClean="0"/>
              <a:t>K</a:t>
            </a:r>
          </a:p>
          <a:p>
            <a:r>
              <a:rPr lang="de-DE" dirty="0" err="1" smtClean="0"/>
              <a:t>P</a:t>
            </a:r>
            <a:r>
              <a:rPr lang="de-DE" baseline="-25000" dirty="0" err="1" smtClean="0"/>
              <a:t>out</a:t>
            </a:r>
            <a:r>
              <a:rPr lang="de-DE" dirty="0" smtClean="0"/>
              <a:t> = 1.25 bar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65031" y="1937269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in</a:t>
            </a:r>
            <a:r>
              <a:rPr lang="de-DE" dirty="0"/>
              <a:t> </a:t>
            </a:r>
          </a:p>
        </p:txBody>
      </p:sp>
      <p:sp>
        <p:nvSpPr>
          <p:cNvPr id="7" name="Rechteck 6"/>
          <p:cNvSpPr/>
          <p:nvPr/>
        </p:nvSpPr>
        <p:spPr>
          <a:xfrm>
            <a:off x="234574" y="2308816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P</a:t>
            </a:r>
            <a:r>
              <a:rPr lang="de-DE" baseline="-25000" dirty="0" err="1"/>
              <a:t>out</a:t>
            </a:r>
            <a:endParaRPr lang="de-DE" dirty="0"/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216024" y="4221088"/>
            <a:ext cx="853244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Required mass flow rate:   depends on the total heat load, static and dynamic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hydraulic resistance of cooling channels is defined by the </a:t>
            </a:r>
            <a:r>
              <a:rPr lang="en-US" dirty="0"/>
              <a:t>c</a:t>
            </a:r>
            <a:r>
              <a:rPr lang="en-US" dirty="0" smtClean="0"/>
              <a:t>oil and bus bars:</a:t>
            </a:r>
          </a:p>
          <a:p>
            <a:r>
              <a:rPr lang="de-DE" dirty="0" err="1" smtClean="0"/>
              <a:t>yoke</a:t>
            </a:r>
            <a:r>
              <a:rPr lang="de-DE" dirty="0" smtClean="0"/>
              <a:t> </a:t>
            </a:r>
            <a:r>
              <a:rPr lang="de-DE" dirty="0" err="1" smtClean="0"/>
              <a:t>cooling</a:t>
            </a:r>
            <a:r>
              <a:rPr lang="de-DE" dirty="0" smtClean="0"/>
              <a:t> </a:t>
            </a:r>
            <a:r>
              <a:rPr lang="de-DE" dirty="0" err="1" smtClean="0"/>
              <a:t>tube</a:t>
            </a:r>
            <a:r>
              <a:rPr lang="de-DE" dirty="0" smtClean="0"/>
              <a:t>:</a:t>
            </a:r>
            <a:r>
              <a:rPr lang="de-DE" dirty="0"/>
              <a:t>	</a:t>
            </a:r>
            <a:r>
              <a:rPr lang="de-DE" dirty="0" smtClean="0"/>
              <a:t> 	d </a:t>
            </a:r>
            <a:r>
              <a:rPr lang="de-DE" dirty="0"/>
              <a:t>= </a:t>
            </a:r>
            <a:r>
              <a:rPr lang="de-DE" dirty="0" smtClean="0"/>
              <a:t>10 </a:t>
            </a:r>
            <a:r>
              <a:rPr lang="de-DE" dirty="0"/>
              <a:t>mm	</a:t>
            </a:r>
            <a:r>
              <a:rPr lang="de-DE" dirty="0" smtClean="0"/>
              <a:t>	</a:t>
            </a:r>
          </a:p>
          <a:p>
            <a:r>
              <a:rPr lang="de-DE" dirty="0" err="1" smtClean="0"/>
              <a:t>dipole</a:t>
            </a:r>
            <a:r>
              <a:rPr lang="de-DE" dirty="0" smtClean="0"/>
              <a:t> </a:t>
            </a:r>
            <a:r>
              <a:rPr lang="de-DE" dirty="0" err="1" smtClean="0"/>
              <a:t>coil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bus</a:t>
            </a:r>
            <a:r>
              <a:rPr lang="de-DE" dirty="0" smtClean="0"/>
              <a:t> </a:t>
            </a:r>
            <a:r>
              <a:rPr lang="de-DE" dirty="0" err="1" smtClean="0"/>
              <a:t>bars</a:t>
            </a:r>
            <a:r>
              <a:rPr lang="de-DE" dirty="0" smtClean="0"/>
              <a:t>:</a:t>
            </a:r>
            <a:r>
              <a:rPr lang="de-DE" dirty="0"/>
              <a:t>	</a:t>
            </a:r>
            <a:r>
              <a:rPr lang="de-DE" dirty="0" smtClean="0"/>
              <a:t> 	d </a:t>
            </a:r>
            <a:r>
              <a:rPr lang="de-DE" dirty="0"/>
              <a:t>= 4.7 mm </a:t>
            </a:r>
            <a:r>
              <a:rPr lang="de-DE" dirty="0" smtClean="0"/>
              <a:t>, L </a:t>
            </a:r>
            <a:r>
              <a:rPr lang="de-DE" dirty="0"/>
              <a:t>= </a:t>
            </a:r>
            <a:r>
              <a:rPr lang="de-DE" dirty="0" smtClean="0"/>
              <a:t>108 m </a:t>
            </a:r>
          </a:p>
          <a:p>
            <a:r>
              <a:rPr lang="de-DE" dirty="0" smtClean="0"/>
              <a:t>quadrupole </a:t>
            </a:r>
            <a:r>
              <a:rPr lang="de-DE" dirty="0" err="1" smtClean="0"/>
              <a:t>coils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bus</a:t>
            </a:r>
            <a:r>
              <a:rPr lang="de-DE" dirty="0" smtClean="0"/>
              <a:t> </a:t>
            </a:r>
            <a:r>
              <a:rPr lang="de-DE" dirty="0" err="1" smtClean="0"/>
              <a:t>bars</a:t>
            </a:r>
            <a:r>
              <a:rPr lang="de-DE" dirty="0" smtClean="0"/>
              <a:t>:	d = 4.7 mm,  L = 63 – 67 m </a:t>
            </a:r>
          </a:p>
          <a:p>
            <a:r>
              <a:rPr lang="de-DE" dirty="0" err="1" smtClean="0"/>
              <a:t>corrector</a:t>
            </a:r>
            <a:r>
              <a:rPr lang="de-DE" dirty="0" smtClean="0"/>
              <a:t> </a:t>
            </a:r>
            <a:r>
              <a:rPr lang="de-DE" dirty="0" err="1" smtClean="0"/>
              <a:t>coils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bus</a:t>
            </a:r>
            <a:r>
              <a:rPr lang="de-DE" dirty="0" smtClean="0"/>
              <a:t> </a:t>
            </a:r>
            <a:r>
              <a:rPr lang="de-DE" dirty="0" err="1" smtClean="0"/>
              <a:t>bas</a:t>
            </a:r>
            <a:r>
              <a:rPr lang="de-DE" dirty="0" smtClean="0"/>
              <a:t>		d </a:t>
            </a:r>
            <a:r>
              <a:rPr lang="de-DE" dirty="0"/>
              <a:t>= </a:t>
            </a:r>
            <a:r>
              <a:rPr lang="de-DE" dirty="0" smtClean="0"/>
              <a:t>4.0 </a:t>
            </a:r>
            <a:r>
              <a:rPr lang="de-DE" dirty="0"/>
              <a:t>mm,  L = </a:t>
            </a:r>
            <a:r>
              <a:rPr lang="de-DE" dirty="0" smtClean="0"/>
              <a:t>17 </a:t>
            </a:r>
            <a:r>
              <a:rPr lang="de-DE" dirty="0"/>
              <a:t>– </a:t>
            </a:r>
            <a:r>
              <a:rPr lang="de-DE" dirty="0" smtClean="0"/>
              <a:t>45 </a:t>
            </a:r>
            <a:r>
              <a:rPr lang="de-DE" dirty="0"/>
              <a:t>m </a:t>
            </a:r>
            <a:endParaRPr lang="de-DE" dirty="0" smtClean="0"/>
          </a:p>
          <a:p>
            <a:r>
              <a:rPr lang="de-DE" dirty="0" err="1" smtClean="0">
                <a:solidFill>
                  <a:srgbClr val="FF0000"/>
                </a:solidFill>
              </a:rPr>
              <a:t>flow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restrictor</a:t>
            </a:r>
            <a:r>
              <a:rPr lang="de-DE" dirty="0" smtClean="0">
                <a:solidFill>
                  <a:srgbClr val="FF0000"/>
                </a:solidFill>
              </a:rPr>
              <a:t>			d = 2.0 mm,  L - </a:t>
            </a:r>
            <a:r>
              <a:rPr lang="de-DE" dirty="0" err="1" smtClean="0">
                <a:solidFill>
                  <a:srgbClr val="FF0000"/>
                </a:solidFill>
              </a:rPr>
              <a:t>to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adapted</a:t>
            </a:r>
            <a:endParaRPr lang="de-DE" dirty="0" smtClean="0">
              <a:solidFill>
                <a:srgbClr val="FF0000"/>
              </a:solidFill>
            </a:endParaRPr>
          </a:p>
          <a:p>
            <a:endParaRPr lang="de-DE" dirty="0"/>
          </a:p>
        </p:txBody>
      </p:sp>
      <p:pic>
        <p:nvPicPr>
          <p:cNvPr id="42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5845" y="3181268"/>
            <a:ext cx="5408483" cy="83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hteck 48"/>
          <p:cNvSpPr/>
          <p:nvPr/>
        </p:nvSpPr>
        <p:spPr>
          <a:xfrm>
            <a:off x="1841773" y="3634186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P</a:t>
            </a:r>
            <a:r>
              <a:rPr lang="de-DE" baseline="-25000" dirty="0" err="1"/>
              <a:t>out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827813" y="2881004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in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92413" y="3414214"/>
            <a:ext cx="1639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Δ</a:t>
            </a:r>
            <a:r>
              <a:rPr lang="de-DE" dirty="0"/>
              <a:t>P = </a:t>
            </a:r>
            <a:r>
              <a:rPr lang="en-US" dirty="0" smtClean="0"/>
              <a:t>P</a:t>
            </a:r>
            <a:r>
              <a:rPr lang="en-US" baseline="-25000" dirty="0" smtClean="0"/>
              <a:t>in </a:t>
            </a:r>
            <a:r>
              <a:rPr lang="en-US" dirty="0" smtClean="0"/>
              <a:t>- P</a:t>
            </a:r>
            <a:r>
              <a:rPr lang="en-US" baseline="-25000" dirty="0" smtClean="0"/>
              <a:t>out</a:t>
            </a:r>
            <a:r>
              <a:rPr lang="en-US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193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582504"/>
            <a:ext cx="4969746" cy="3510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/>
          <a:lstStyle/>
          <a:p>
            <a:r>
              <a:rPr lang="de-DE" dirty="0"/>
              <a:t>SIS100 </a:t>
            </a:r>
            <a:r>
              <a:rPr lang="de-DE" dirty="0" smtClean="0"/>
              <a:t>Magnet </a:t>
            </a:r>
            <a:r>
              <a:rPr lang="de-DE" dirty="0" err="1"/>
              <a:t>C</a:t>
            </a:r>
            <a:r>
              <a:rPr lang="de-DE" dirty="0" err="1" smtClean="0"/>
              <a:t>ooling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24075" y="6597352"/>
            <a:ext cx="4824413" cy="273050"/>
          </a:xfrm>
        </p:spPr>
        <p:txBody>
          <a:bodyPr/>
          <a:lstStyle/>
          <a:p>
            <a:r>
              <a:rPr lang="en-US" dirty="0"/>
              <a:t>ICEC27 – ICMC 2018, 4-6. Sept. 2018, Oxford</a:t>
            </a:r>
            <a:endParaRPr lang="de-DE" dirty="0"/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" y="2564904"/>
            <a:ext cx="4969745" cy="3510792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87" y="1417300"/>
            <a:ext cx="5027083" cy="1328999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5076056" y="1530478"/>
            <a:ext cx="144016" cy="145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5184068" y="13407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8" name="Ellipse 17"/>
          <p:cNvSpPr/>
          <p:nvPr/>
        </p:nvSpPr>
        <p:spPr>
          <a:xfrm>
            <a:off x="1301619" y="4735530"/>
            <a:ext cx="72008" cy="725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1031131" y="444853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20" name="Ellipse 19"/>
          <p:cNvSpPr/>
          <p:nvPr/>
        </p:nvSpPr>
        <p:spPr>
          <a:xfrm>
            <a:off x="5286933" y="4999527"/>
            <a:ext cx="72008" cy="725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5041892" y="46266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22" name="Ellipse 21"/>
          <p:cNvSpPr/>
          <p:nvPr/>
        </p:nvSpPr>
        <p:spPr>
          <a:xfrm>
            <a:off x="4716016" y="2098827"/>
            <a:ext cx="144016" cy="145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4788024" y="18448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sp>
        <p:nvSpPr>
          <p:cNvPr id="24" name="Ellipse 23"/>
          <p:cNvSpPr/>
          <p:nvPr/>
        </p:nvSpPr>
        <p:spPr>
          <a:xfrm>
            <a:off x="1247453" y="2163628"/>
            <a:ext cx="144016" cy="145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1374058" y="205155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2‘</a:t>
            </a:r>
            <a:endParaRPr lang="de-DE" dirty="0"/>
          </a:p>
        </p:txBody>
      </p:sp>
      <p:sp>
        <p:nvSpPr>
          <p:cNvPr id="26" name="Ellipse 25"/>
          <p:cNvSpPr/>
          <p:nvPr/>
        </p:nvSpPr>
        <p:spPr>
          <a:xfrm>
            <a:off x="857236" y="1438169"/>
            <a:ext cx="144016" cy="145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755576" y="11247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29" name="Ellipse 28"/>
          <p:cNvSpPr/>
          <p:nvPr/>
        </p:nvSpPr>
        <p:spPr>
          <a:xfrm>
            <a:off x="2165715" y="5126403"/>
            <a:ext cx="72008" cy="725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2275438" y="5126403"/>
            <a:ext cx="72008" cy="725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3779912" y="5126403"/>
            <a:ext cx="72008" cy="725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2001100" y="479244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2, 2‘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>
            <a:off x="3449422" y="47355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34" name="Ellipse 33"/>
          <p:cNvSpPr/>
          <p:nvPr/>
        </p:nvSpPr>
        <p:spPr>
          <a:xfrm>
            <a:off x="6175810" y="5274772"/>
            <a:ext cx="72008" cy="725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/>
          <p:cNvSpPr/>
          <p:nvPr/>
        </p:nvSpPr>
        <p:spPr>
          <a:xfrm>
            <a:off x="6285533" y="5274772"/>
            <a:ext cx="72008" cy="725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/>
          <p:cNvSpPr txBox="1"/>
          <p:nvPr/>
        </p:nvSpPr>
        <p:spPr>
          <a:xfrm>
            <a:off x="6011195" y="494081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2, 2‘</a:t>
            </a:r>
            <a:endParaRPr lang="de-DE" dirty="0"/>
          </a:p>
        </p:txBody>
      </p:sp>
      <p:sp>
        <p:nvSpPr>
          <p:cNvPr id="37" name="Ellipse 36"/>
          <p:cNvSpPr/>
          <p:nvPr/>
        </p:nvSpPr>
        <p:spPr>
          <a:xfrm>
            <a:off x="8032427" y="3103231"/>
            <a:ext cx="72008" cy="725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/>
          <p:cNvSpPr txBox="1"/>
          <p:nvPr/>
        </p:nvSpPr>
        <p:spPr>
          <a:xfrm>
            <a:off x="8075518" y="29156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</a:t>
            </a:r>
          </a:p>
        </p:txBody>
      </p:sp>
      <p:sp>
        <p:nvSpPr>
          <p:cNvPr id="3" name="Rechteck 2"/>
          <p:cNvSpPr/>
          <p:nvPr/>
        </p:nvSpPr>
        <p:spPr>
          <a:xfrm>
            <a:off x="5640355" y="2060848"/>
            <a:ext cx="3252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u="sng" dirty="0" err="1"/>
              <a:t>Heat</a:t>
            </a:r>
            <a:r>
              <a:rPr lang="de-DE" u="sng" dirty="0"/>
              <a:t> </a:t>
            </a:r>
            <a:r>
              <a:rPr lang="de-DE" u="sng" dirty="0" err="1"/>
              <a:t>load</a:t>
            </a:r>
            <a:r>
              <a:rPr lang="de-DE" u="sng" dirty="0"/>
              <a:t>:</a:t>
            </a:r>
          </a:p>
          <a:p>
            <a:r>
              <a:rPr lang="de-DE" dirty="0" err="1"/>
              <a:t>static</a:t>
            </a:r>
            <a:r>
              <a:rPr lang="de-DE" dirty="0"/>
              <a:t>:		</a:t>
            </a:r>
            <a:r>
              <a:rPr lang="de-DE" dirty="0" smtClean="0"/>
              <a:t>7 </a:t>
            </a:r>
            <a:r>
              <a:rPr lang="de-DE" dirty="0"/>
              <a:t>W </a:t>
            </a:r>
          </a:p>
          <a:p>
            <a:r>
              <a:rPr lang="de-DE" dirty="0" err="1"/>
              <a:t>dynamic</a:t>
            </a:r>
            <a:r>
              <a:rPr lang="de-DE" dirty="0"/>
              <a:t>:	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smtClean="0"/>
              <a:t>40 </a:t>
            </a:r>
            <a:r>
              <a:rPr lang="de-DE" dirty="0"/>
              <a:t>W</a:t>
            </a:r>
          </a:p>
        </p:txBody>
      </p:sp>
      <p:sp>
        <p:nvSpPr>
          <p:cNvPr id="5" name="Rechteck 4"/>
          <p:cNvSpPr/>
          <p:nvPr/>
        </p:nvSpPr>
        <p:spPr>
          <a:xfrm>
            <a:off x="5656755" y="1124744"/>
            <a:ext cx="34517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/>
              <a:t>point</a:t>
            </a:r>
            <a:r>
              <a:rPr lang="de-DE" dirty="0" smtClean="0"/>
              <a:t> 1: </a:t>
            </a:r>
            <a:r>
              <a:rPr lang="de-DE" dirty="0"/>
              <a:t>– sub-</a:t>
            </a:r>
            <a:r>
              <a:rPr lang="de-DE" dirty="0" err="1"/>
              <a:t>cooled</a:t>
            </a:r>
            <a:r>
              <a:rPr lang="de-DE" dirty="0"/>
              <a:t> </a:t>
            </a:r>
            <a:r>
              <a:rPr lang="de-DE" dirty="0" err="1"/>
              <a:t>helium</a:t>
            </a:r>
            <a:endParaRPr lang="de-DE" dirty="0"/>
          </a:p>
          <a:p>
            <a:r>
              <a:rPr lang="de-DE" dirty="0"/>
              <a:t>P</a:t>
            </a:r>
            <a:r>
              <a:rPr lang="de-DE" baseline="-25000" dirty="0"/>
              <a:t>in</a:t>
            </a:r>
            <a:r>
              <a:rPr lang="de-DE" dirty="0"/>
              <a:t> = </a:t>
            </a:r>
            <a:r>
              <a:rPr lang="de-DE" dirty="0" smtClean="0"/>
              <a:t>1.5 – 1.8 bar, </a:t>
            </a:r>
            <a:r>
              <a:rPr lang="de-DE" dirty="0"/>
              <a:t>T</a:t>
            </a:r>
            <a:r>
              <a:rPr lang="de-DE" baseline="-25000" dirty="0"/>
              <a:t>in</a:t>
            </a:r>
            <a:r>
              <a:rPr lang="de-DE" dirty="0"/>
              <a:t> = 4.5 </a:t>
            </a:r>
            <a:r>
              <a:rPr lang="de-DE" dirty="0" smtClean="0"/>
              <a:t>K</a:t>
            </a:r>
          </a:p>
          <a:p>
            <a:r>
              <a:rPr lang="de-DE" dirty="0" err="1" smtClean="0"/>
              <a:t>P</a:t>
            </a:r>
            <a:r>
              <a:rPr lang="de-DE" baseline="-25000" dirty="0" err="1" smtClean="0"/>
              <a:t>out</a:t>
            </a:r>
            <a:r>
              <a:rPr lang="de-DE" dirty="0" smtClean="0"/>
              <a:t> = 1.25 bar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34279" y="2317781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</a:t>
            </a:r>
            <a:r>
              <a:rPr lang="de-DE" baseline="-25000" dirty="0"/>
              <a:t>in</a:t>
            </a:r>
            <a:r>
              <a:rPr lang="de-DE" dirty="0"/>
              <a:t> </a:t>
            </a:r>
          </a:p>
        </p:txBody>
      </p:sp>
      <p:sp>
        <p:nvSpPr>
          <p:cNvPr id="7" name="Rechteck 6"/>
          <p:cNvSpPr/>
          <p:nvPr/>
        </p:nvSpPr>
        <p:spPr>
          <a:xfrm>
            <a:off x="251520" y="1957674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P</a:t>
            </a:r>
            <a:r>
              <a:rPr lang="de-DE" baseline="-25000" dirty="0" err="1"/>
              <a:t>out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826048" y="5835826"/>
            <a:ext cx="1597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de-DE" dirty="0" smtClean="0"/>
              <a:t>P = 0.23 bar</a:t>
            </a:r>
            <a:endParaRPr lang="de-DE" dirty="0"/>
          </a:p>
        </p:txBody>
      </p:sp>
      <p:sp>
        <p:nvSpPr>
          <p:cNvPr id="39" name="Textfeld 38"/>
          <p:cNvSpPr txBox="1"/>
          <p:nvPr/>
        </p:nvSpPr>
        <p:spPr>
          <a:xfrm>
            <a:off x="1619672" y="5835826"/>
            <a:ext cx="1597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de-DE" dirty="0" smtClean="0"/>
              <a:t>P = 0.37 bar</a:t>
            </a:r>
            <a:endParaRPr lang="de-DE" dirty="0"/>
          </a:p>
        </p:txBody>
      </p:sp>
      <p:sp>
        <p:nvSpPr>
          <p:cNvPr id="40" name="Textfeld 39"/>
          <p:cNvSpPr txBox="1"/>
          <p:nvPr/>
        </p:nvSpPr>
        <p:spPr>
          <a:xfrm>
            <a:off x="344815" y="6093296"/>
            <a:ext cx="8169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Pressure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difference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can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set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up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to</a:t>
            </a:r>
            <a:r>
              <a:rPr lang="de-DE" dirty="0" smtClean="0">
                <a:solidFill>
                  <a:srgbClr val="FF0000"/>
                </a:solidFill>
              </a:rPr>
              <a:t> 0.55  bar → </a:t>
            </a:r>
            <a:r>
              <a:rPr lang="de-DE" dirty="0" err="1" smtClean="0">
                <a:solidFill>
                  <a:srgbClr val="FF0000"/>
                </a:solidFill>
              </a:rPr>
              <a:t>add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flow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restrictor</a:t>
            </a:r>
            <a:r>
              <a:rPr lang="de-DE" dirty="0" smtClean="0">
                <a:solidFill>
                  <a:srgbClr val="FF0000"/>
                </a:solidFill>
              </a:rPr>
              <a:t> on </a:t>
            </a:r>
            <a:r>
              <a:rPr lang="de-DE" dirty="0" err="1" smtClean="0">
                <a:solidFill>
                  <a:srgbClr val="FF0000"/>
                </a:solidFill>
              </a:rPr>
              <a:t>the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inlet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6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I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SI-Brie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</Template>
  <TotalTime>0</TotalTime>
  <Words>707</Words>
  <Application>Microsoft Office PowerPoint</Application>
  <PresentationFormat>Bildschirmpräsentation (4:3)</PresentationFormat>
  <Paragraphs>201</Paragraphs>
  <Slides>15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GSI</vt:lpstr>
      <vt:lpstr>PowerPoint-Präsentation</vt:lpstr>
      <vt:lpstr>Outline</vt:lpstr>
      <vt:lpstr>FAIR Project</vt:lpstr>
      <vt:lpstr>SIS100 synchrotron</vt:lpstr>
      <vt:lpstr>Fast Ramped Super-ferric Magnets</vt:lpstr>
      <vt:lpstr>SIS100 Magnet Modules</vt:lpstr>
      <vt:lpstr>Status of the SIS100 Magnet Modules</vt:lpstr>
      <vt:lpstr>SIS100 Magnet Cooling</vt:lpstr>
      <vt:lpstr>SIS100 Magnet Cooling</vt:lpstr>
      <vt:lpstr>SIS100 Operating Modes</vt:lpstr>
      <vt:lpstr>Dynamic heat load</vt:lpstr>
      <vt:lpstr>Corrector Cycle</vt:lpstr>
      <vt:lpstr>Quadrupole units</vt:lpstr>
      <vt:lpstr>Conclusions</vt:lpstr>
      <vt:lpstr>Quadrupole unit SF2H</vt:lpstr>
    </vt:vector>
  </TitlesOfParts>
  <Company>GSI Helmholzzentrum für Schwerionenforschung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Bleile, Alexander</dc:creator>
  <cp:lastModifiedBy>Sascha</cp:lastModifiedBy>
  <cp:revision>283</cp:revision>
  <cp:lastPrinted>2018-08-31T12:42:35Z</cp:lastPrinted>
  <dcterms:created xsi:type="dcterms:W3CDTF">2012-02-07T09:05:35Z</dcterms:created>
  <dcterms:modified xsi:type="dcterms:W3CDTF">2018-09-03T15:46:33Z</dcterms:modified>
</cp:coreProperties>
</file>