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3" r:id="rId3"/>
    <p:sldId id="291" r:id="rId4"/>
    <p:sldId id="278" r:id="rId5"/>
    <p:sldId id="273" r:id="rId6"/>
    <p:sldId id="277" r:id="rId7"/>
    <p:sldId id="279" r:id="rId8"/>
    <p:sldId id="280" r:id="rId9"/>
    <p:sldId id="281" r:id="rId10"/>
    <p:sldId id="284" r:id="rId11"/>
    <p:sldId id="290" r:id="rId12"/>
    <p:sldId id="285" r:id="rId13"/>
    <p:sldId id="287" r:id="rId14"/>
    <p:sldId id="288" r:id="rId15"/>
    <p:sldId id="289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BC6A-0F82-4707-B5D2-937A8B0713FB}" type="datetimeFigureOut">
              <a:rPr lang="de-DE" smtClean="0"/>
              <a:t>02.09.2018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B5F7C-4AA8-4B0F-BDF2-AC06518A2D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52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02.09.2018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57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slide shows a CAD drawing of the VB below the torus.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VB is marked with the red circle.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TLs </a:t>
            </a:r>
            <a:r>
              <a:rPr lang="en-US" dirty="0"/>
              <a:t>and actuators for the </a:t>
            </a:r>
            <a:r>
              <a:rPr lang="en-US" dirty="0" err="1"/>
              <a:t>cryo</a:t>
            </a:r>
            <a:r>
              <a:rPr lang="en-US" dirty="0"/>
              <a:t> valves are placed on the base plate of the box.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left-hand side is the valve box for the coil cooling circuits.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P&amp;I-Diagram for the VB is shown on the right giving more details than the </a:t>
            </a:r>
            <a:endParaRPr lang="en-US" dirty="0" smtClean="0"/>
          </a:p>
          <a:p>
            <a:r>
              <a:rPr lang="en-US" dirty="0" smtClean="0"/>
              <a:t>previous </a:t>
            </a:r>
            <a:r>
              <a:rPr lang="en-US" dirty="0"/>
              <a:t>simplified schema.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05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759468"/>
          </a:xfrm>
        </p:spPr>
        <p:txBody>
          <a:bodyPr/>
          <a:lstStyle/>
          <a:p>
            <a:r>
              <a:rPr lang="en-US" dirty="0"/>
              <a:t>A picture of the CP is shown on the left side. </a:t>
            </a:r>
            <a:endParaRPr lang="de-DE" dirty="0"/>
          </a:p>
          <a:p>
            <a:r>
              <a:rPr lang="en-US" dirty="0"/>
              <a:t>Gas that is pumped has to pass first the water cooled and then the liquid nitrogen cooled baffle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Behind the nitrogen baffle the gas is frozen on the He-panels (mostly hydrogen).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process pipes for the CVP cooling run through port into the plasma vessel and are connected to 10 CVP’s.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piping has a diameter 12 mm. </a:t>
            </a:r>
            <a:endParaRPr lang="de-DE" dirty="0"/>
          </a:p>
          <a:p>
            <a:r>
              <a:rPr lang="en-US" dirty="0"/>
              <a:t>The overall length of the piping is 15.8 m.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The cooling of panels is done with helium at 3.9 K. The load on a single CVP is estimated to 45 W.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LN2-baffle and the box are cooled with LN2 at 80K</a:t>
            </a:r>
            <a:endParaRPr lang="de-DE" dirty="0"/>
          </a:p>
          <a:p>
            <a:r>
              <a:rPr lang="en-US" dirty="0"/>
              <a:t>The expected heat load on the shield is 600 W in the beginning.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Later </a:t>
            </a:r>
            <a:r>
              <a:rPr lang="en-US" dirty="0"/>
              <a:t>when longer plasma pulses are operated up to 30 minutes, the load will increase to 1.2 kW per CVP.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parallel cooling schema is used for the He and LN2 circuits.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50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5043087"/>
          </a:xfrm>
        </p:spPr>
        <p:txBody>
          <a:bodyPr/>
          <a:lstStyle/>
          <a:p>
            <a:r>
              <a:rPr lang="en-US" dirty="0"/>
              <a:t>The functional requirements for the TL and the VB are plotted for the helium circuits on the slide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allowed heat load on the common TL is 0.2 W/m and 0.35 W/m for the short TL. </a:t>
            </a:r>
            <a:endParaRPr lang="de-DE" dirty="0"/>
          </a:p>
          <a:p>
            <a:r>
              <a:rPr lang="en-US" dirty="0"/>
              <a:t>The harder space requirements for the short TL are the reason why the higher values are allowed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sum of the loads for the valve box is specified with 30 W. The value for the CP is also given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Altogether, the load on the TL + CVB are 165 W and 450 W on the CVP.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limits for the pressure drop in the different circuits are printed below.</a:t>
            </a:r>
            <a:endParaRPr lang="de-DE" dirty="0"/>
          </a:p>
          <a:p>
            <a:r>
              <a:rPr lang="en-US" dirty="0"/>
              <a:t>The cold circulator limits the maximum allowed pressure drop to 600 mbar for the helium circuits.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The corresponding numbers are printed for the nitrogen circuit.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Here </a:t>
            </a:r>
            <a:r>
              <a:rPr lang="en-US" dirty="0"/>
              <a:t>as well the accepted loads for the short TL are higher than for the common TL.</a:t>
            </a:r>
            <a:endParaRPr lang="de-DE" dirty="0"/>
          </a:p>
          <a:p>
            <a:r>
              <a:rPr lang="en-US" dirty="0"/>
              <a:t>The heat on the CVP mainly dominates the loads.</a:t>
            </a:r>
            <a:endParaRPr lang="de-DE" dirty="0"/>
          </a:p>
          <a:p>
            <a:r>
              <a:rPr lang="en-US" dirty="0"/>
              <a:t>2-phase flow is foreseen for the cooling.</a:t>
            </a:r>
            <a:endParaRPr lang="de-DE" dirty="0"/>
          </a:p>
          <a:p>
            <a:r>
              <a:rPr lang="en-US" dirty="0"/>
              <a:t>The return flow should have a vapor fraction of about 90% to avoid overheating of the gas phase.</a:t>
            </a:r>
            <a:endParaRPr lang="de-DE" dirty="0"/>
          </a:p>
          <a:p>
            <a:r>
              <a:rPr lang="en-US" dirty="0"/>
              <a:t>The heat load defines the minimum mass flow rate of 68 g/s.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84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calculated pressure drop (blue line) and the temperature rise (red line) along the flow path are shown in the slide for the helium circuits.</a:t>
            </a:r>
          </a:p>
          <a:p>
            <a:endParaRPr lang="de-DE" dirty="0"/>
          </a:p>
          <a:p>
            <a:r>
              <a:rPr lang="en-US" dirty="0"/>
              <a:t>The horizontal axis gives the flow path position.</a:t>
            </a:r>
          </a:p>
          <a:p>
            <a:r>
              <a:rPr lang="en-US" dirty="0"/>
              <a:t>The left vertical axis shows the pressure and the right axis the temperature values.</a:t>
            </a:r>
          </a:p>
          <a:p>
            <a:endParaRPr lang="de-DE" dirty="0"/>
          </a:p>
          <a:p>
            <a:r>
              <a:rPr lang="en-US" dirty="0"/>
              <a:t>Only the values at inlet/outlet of components are plotted, therefore the straight lines.</a:t>
            </a:r>
            <a:endParaRPr lang="de-DE" dirty="0"/>
          </a:p>
          <a:p>
            <a:endParaRPr lang="en-US" dirty="0"/>
          </a:p>
          <a:p>
            <a:r>
              <a:rPr lang="en-US" dirty="0"/>
              <a:t>The calculation is done for steady state condition for compressible fluids.</a:t>
            </a:r>
            <a:endParaRPr lang="de-DE" dirty="0"/>
          </a:p>
          <a:p>
            <a:endParaRPr lang="en-US" dirty="0"/>
          </a:p>
          <a:p>
            <a:r>
              <a:rPr lang="en-US" dirty="0"/>
              <a:t>The pressure drop calculation takes into account pipe friction, pipe bows, losses in valves, and density change due to pressure drop and heat loads.</a:t>
            </a:r>
            <a:endParaRPr lang="de-DE" dirty="0"/>
          </a:p>
          <a:p>
            <a:endParaRPr lang="en-US" dirty="0"/>
          </a:p>
          <a:p>
            <a:r>
              <a:rPr lang="en-US" dirty="0"/>
              <a:t>The mass flow rate is 250 g/s with an inlet temperature of 3.9 K. The pressure drop is 420 mbar and the temperature rise is 0.65 K. </a:t>
            </a:r>
          </a:p>
          <a:p>
            <a:endParaRPr lang="en-US" dirty="0"/>
          </a:p>
          <a:p>
            <a:r>
              <a:rPr lang="en-US" dirty="0"/>
              <a:t>The biggest contribution on pressure drop and heat loads causes the CVP.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92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558572"/>
          </a:xfrm>
        </p:spPr>
        <p:txBody>
          <a:bodyPr/>
          <a:lstStyle/>
          <a:p>
            <a:r>
              <a:rPr lang="en-US" dirty="0"/>
              <a:t>Pressure drop and temperature rise are plotted for the nitrogen cooling circuit.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calculation, the feed flow is treated as liquid and the return flow as gas which is a conservative assumption.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2-phase cooling condition requires a mass flow rate of 68 g/s considering the heat load of 1.2 kW per CVP.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pressure drop is </a:t>
            </a:r>
            <a:r>
              <a:rPr lang="en-US" dirty="0" err="1"/>
              <a:t>Δp</a:t>
            </a:r>
            <a:r>
              <a:rPr lang="en-US" dirty="0"/>
              <a:t> = 540 mbar.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r>
              <a:rPr lang="en-US" dirty="0"/>
              <a:t>An </a:t>
            </a:r>
            <a:r>
              <a:rPr lang="en-US" b="1" dirty="0"/>
              <a:t>alternative cooling</a:t>
            </a:r>
            <a:r>
              <a:rPr lang="en-US" dirty="0"/>
              <a:t> option is the cooling with subcooled nitrogen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A cold circulator pumps then 600 g/s of liquid through a heat exchanger that is immersed in a nitrogen bath, and then through the cooling circuits.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The temperature rises by 10 K. The return pressure should be above 4 bar to avoid 2-phase flow condition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pressure drop over the circuit is 500 mbar</a:t>
            </a:r>
            <a:r>
              <a:rPr lang="en-US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93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experimental campaign in 2018, the </a:t>
            </a:r>
            <a:r>
              <a:rPr lang="en-US" dirty="0" err="1"/>
              <a:t>Wendelstein</a:t>
            </a:r>
            <a:r>
              <a:rPr lang="en-US" dirty="0"/>
              <a:t> 7-X </a:t>
            </a:r>
            <a:r>
              <a:rPr lang="en-US" dirty="0" err="1"/>
              <a:t>stellarator</a:t>
            </a:r>
            <a:r>
              <a:rPr lang="en-US" dirty="0"/>
              <a:t> will be completed with 10  actively cooled </a:t>
            </a:r>
            <a:r>
              <a:rPr lang="en-US" dirty="0" err="1"/>
              <a:t>divertor</a:t>
            </a:r>
            <a:r>
              <a:rPr lang="en-US" dirty="0"/>
              <a:t> units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In addition, 10 </a:t>
            </a:r>
            <a:r>
              <a:rPr lang="en-US" dirty="0" err="1"/>
              <a:t>cryo</a:t>
            </a:r>
            <a:r>
              <a:rPr lang="en-US" dirty="0"/>
              <a:t> vacuum pumps (CVP) will be installed behind the </a:t>
            </a:r>
            <a:r>
              <a:rPr lang="en-US" dirty="0" err="1"/>
              <a:t>divertor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CVP is cooled with super critical helium and liquid nitrogen.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A multi-channel transfer line connects the </a:t>
            </a:r>
            <a:r>
              <a:rPr lang="en-US" dirty="0" err="1"/>
              <a:t>subcooler</a:t>
            </a:r>
            <a:r>
              <a:rPr lang="en-US" dirty="0"/>
              <a:t> box of the </a:t>
            </a:r>
            <a:r>
              <a:rPr lang="en-US" dirty="0" err="1"/>
              <a:t>cryo</a:t>
            </a:r>
            <a:r>
              <a:rPr lang="en-US" dirty="0"/>
              <a:t> plant with the dedicated valve box in the torus hall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10 short transfer lines supply the 10 CVP’s in a parallel cooling schema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helium panels are cooled with a flow of 250 g/s at 3.9 K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Shield and baffle are cooled with liquid nitrogen with a flow of 68 g/s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Pipe routings and pipes diameters are defined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</a:t>
            </a:r>
            <a:r>
              <a:rPr lang="en-US" dirty="0" err="1" smtClean="0"/>
              <a:t>conceptl</a:t>
            </a:r>
            <a:r>
              <a:rPr lang="en-US" dirty="0" smtClean="0"/>
              <a:t> </a:t>
            </a:r>
            <a:r>
              <a:rPr lang="en-US" dirty="0"/>
              <a:t>fulfills the requirements.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92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talk is structured as follows</a:t>
            </a:r>
            <a:r>
              <a:rPr lang="en-US" dirty="0" smtClean="0"/>
              <a:t>:</a:t>
            </a:r>
          </a:p>
          <a:p>
            <a:endParaRPr lang="de-DE" dirty="0"/>
          </a:p>
          <a:p>
            <a:r>
              <a:rPr lang="en-US" dirty="0"/>
              <a:t>First, I give a short overview of the W7-X cryostat and the </a:t>
            </a:r>
            <a:r>
              <a:rPr lang="en-US" dirty="0" err="1"/>
              <a:t>cryo</a:t>
            </a:r>
            <a:r>
              <a:rPr lang="en-US" dirty="0"/>
              <a:t> plant used for the cooling of the magnets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Then I show our concept for the </a:t>
            </a:r>
            <a:r>
              <a:rPr lang="en-US" dirty="0" err="1"/>
              <a:t>cryo</a:t>
            </a:r>
            <a:r>
              <a:rPr lang="en-US" dirty="0"/>
              <a:t> distribution consisting of transfer lines, a valve box and the </a:t>
            </a:r>
            <a:r>
              <a:rPr lang="en-US" dirty="0" err="1"/>
              <a:t>cryo</a:t>
            </a:r>
            <a:r>
              <a:rPr lang="en-US" dirty="0"/>
              <a:t> pumps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 err="1"/>
              <a:t>I,ll</a:t>
            </a:r>
            <a:r>
              <a:rPr lang="en-US" dirty="0"/>
              <a:t>  give details on the functional requirements of the distribution system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Then I’ll present the calculation results for pressure drop and temperature rise for the helium and nitrogen circuits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A short summary will close my talk.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W7-X cryostat has roughly the shape of a donut.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In the core of the outer ring is the hot plasma. It is located inside the vacuum vessel also called plasma vessel.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70 superconducting coils are stringed over the plasma vessel. The coils create the magnetic cage that keeps the hot plasma in position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coils are mechanically fixed at massive support structure located inboard.</a:t>
            </a:r>
            <a:endParaRPr lang="de-DE" dirty="0"/>
          </a:p>
          <a:p>
            <a:r>
              <a:rPr lang="en-US" dirty="0"/>
              <a:t>The complete magnet system is inside an evacuated cryostat to minimize the heat loads on the coils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70 coils are electrically connected in 7 circuits, 5 circuits for the non planar 2 circuits for the planar coils. So 10 coils are connected in serial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magnetic field energy is 620 MJ. The magnetic peak field at the conductor is 6.7 T. The field on the plasma axis is 3 T.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32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239502"/>
          </a:xfrm>
        </p:spPr>
        <p:txBody>
          <a:bodyPr/>
          <a:lstStyle/>
          <a:p>
            <a:r>
              <a:rPr lang="en-US" dirty="0"/>
              <a:t>Slide 3 shows a view on the W7-X cryostat inside the Torus hall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Ports and supply systems mainly occupy the surface of the cryostat. A staircase makes the access to the center of the cryostat possible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We had 2 experimental campaigns in 2016, 17. After the campaign in 2018, which will end in October W7-X will be further completed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10 actively cooled </a:t>
            </a:r>
            <a:r>
              <a:rPr lang="en-US" dirty="0" err="1"/>
              <a:t>divertors</a:t>
            </a:r>
            <a:r>
              <a:rPr lang="en-US" dirty="0"/>
              <a:t> will be installed.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divertors</a:t>
            </a:r>
            <a:r>
              <a:rPr lang="en-US" dirty="0"/>
              <a:t> will be mounted inside the plasma vessel at the PV-wall and protect the areas with higher heat loads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</a:t>
            </a:r>
            <a:r>
              <a:rPr lang="en-US" dirty="0" err="1"/>
              <a:t>cryo</a:t>
            </a:r>
            <a:r>
              <a:rPr lang="en-US" dirty="0"/>
              <a:t> vacuum pumps sit behind the target modules, which are part of the </a:t>
            </a:r>
            <a:r>
              <a:rPr lang="en-US" dirty="0" err="1"/>
              <a:t>divertor</a:t>
            </a:r>
            <a:r>
              <a:rPr lang="en-US" dirty="0"/>
              <a:t>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Particles that are pumped have to pass the pumping gap, then the RT-chevron and finally the N2 chevron bevor they are frozen on the He-panels.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The chevrons are used to reduce the thermal radiation and the micro wave stray radiation on the He-panels</a:t>
            </a:r>
            <a:r>
              <a:rPr lang="en-US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6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499485"/>
          </a:xfrm>
        </p:spPr>
        <p:txBody>
          <a:bodyPr/>
          <a:lstStyle/>
          <a:p>
            <a:r>
              <a:rPr lang="en-US" dirty="0"/>
              <a:t>The slide gives an overview of the </a:t>
            </a:r>
            <a:r>
              <a:rPr lang="en-US" dirty="0" err="1"/>
              <a:t>cryo</a:t>
            </a:r>
            <a:r>
              <a:rPr lang="en-US" dirty="0"/>
              <a:t> plant.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The refrigerator has a cooling power of 7 kW at 4.5 K.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2 screw compressors are used to compress the helium from 1.1 bar to the medium pressure of 3 bar and then from 3 bar to high pressure of 14 bars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 After oil separator and gas cooler the remaining oil is taken out of the helium flow with three coalesces and a charcoal </a:t>
            </a:r>
            <a:r>
              <a:rPr lang="en-US" dirty="0" err="1"/>
              <a:t>adsorber</a:t>
            </a:r>
            <a:r>
              <a:rPr lang="en-US" dirty="0"/>
              <a:t>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Two dryers with silica gel filling remove the remaining water out of the helium flow.</a:t>
            </a:r>
            <a:endParaRPr lang="de-DE" dirty="0"/>
          </a:p>
          <a:p>
            <a:r>
              <a:rPr lang="en-US" dirty="0"/>
              <a:t>Seven turbines in the cold box produce the cooling power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 One phase separator and two sub atmospheric baths are located inside the sub cooler box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4 cold circulators pump the helium trough the heat exchangers in the baths and through the cooling circuits.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The refrigerator supplies five consumers (coils, supports structures, thermal shield, current leads, </a:t>
            </a:r>
            <a:r>
              <a:rPr lang="en-US" dirty="0" err="1"/>
              <a:t>cryo</a:t>
            </a:r>
            <a:r>
              <a:rPr lang="en-US" dirty="0"/>
              <a:t> pumps</a:t>
            </a:r>
            <a:r>
              <a:rPr lang="en-US" dirty="0" smtClean="0"/>
              <a:t>.).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60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conceptual layout for the helium circuit us shown in slide 5.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A common transfer lines runs from the sub cooler box to the valve box in the torus hall below the cryostat.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Inside </a:t>
            </a:r>
            <a:r>
              <a:rPr lang="en-US" dirty="0"/>
              <a:t>the box, the flow is split into 10 cooling </a:t>
            </a:r>
            <a:r>
              <a:rPr lang="en-US" dirty="0" smtClean="0"/>
              <a:t>circuits.</a:t>
            </a:r>
          </a:p>
          <a:p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circuit supplies one </a:t>
            </a:r>
            <a:r>
              <a:rPr lang="en-US" dirty="0" err="1"/>
              <a:t>cryo</a:t>
            </a:r>
            <a:r>
              <a:rPr lang="en-US" dirty="0"/>
              <a:t> pump.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 </a:t>
            </a:r>
            <a:r>
              <a:rPr lang="en-US" dirty="0"/>
              <a:t>short transfer lines run from the box to the cryostat interface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interface, the pipes are routed through ports inside the plasma vessel to the individual CVP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Safety valves and rupture discs are connected with a warm gas storage tank.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schema is almost the same for the LN2-circuit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00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960365"/>
          </a:xfrm>
        </p:spPr>
        <p:txBody>
          <a:bodyPr/>
          <a:lstStyle/>
          <a:p>
            <a:r>
              <a:rPr lang="en-US" dirty="0"/>
              <a:t>The next slide shows a CAD-drawing of the area below the torus with the valve box, the common transfer line plotted in orange and the surrounding piping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common transfer line is a multi channel transfer line with an OD of 324 mm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Inside there are 2 helium process pipes and 2 LN2 process pipes with an OD of 48 mm each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pipes are fixed with supports made of glass fiber reinforced </a:t>
            </a:r>
            <a:r>
              <a:rPr lang="en-US" dirty="0" smtClean="0"/>
              <a:t>plastic.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pipes are enclosed by an actively cooled thermal shield. Multi-layer insulation is wrapped around the process piping. There is also MLI between the vacuum jacket and the thermal shield. </a:t>
            </a:r>
            <a:endParaRPr lang="en-US" dirty="0" smtClean="0"/>
          </a:p>
          <a:p>
            <a:endParaRPr lang="de-DE" dirty="0"/>
          </a:p>
          <a:p>
            <a:r>
              <a:rPr lang="en-US" dirty="0"/>
              <a:t>A special mounting procedure is needed because of the crowded environment.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assembly starts in area of the CVB. The TL segment is lifted up to the ceiling of the floor, is then aligned and partially stringed into the narrow pipe channel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next segment is lifted, aligned and welded to the previous segment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group of segments are stringed further into the narrow pipe channel. </a:t>
            </a:r>
            <a:endParaRPr lang="de-DE" dirty="0"/>
          </a:p>
          <a:p>
            <a:r>
              <a:rPr lang="en-US" dirty="0"/>
              <a:t>The process is to be repeated seven times.</a:t>
            </a:r>
            <a:endParaRPr lang="de-DE" dirty="0"/>
          </a:p>
          <a:p>
            <a:r>
              <a:rPr lang="en-US" dirty="0"/>
              <a:t>Space restriction limits the maximum length of the segments to 4.6 m.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5019452"/>
          </a:xfrm>
        </p:spPr>
        <p:txBody>
          <a:bodyPr/>
          <a:lstStyle/>
          <a:p>
            <a:r>
              <a:rPr lang="en-US" dirty="0"/>
              <a:t>10 short TL run from the VB through the center of the torus to the ports of the W7-X cryostat.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/>
              <a:t>ports are placed at the lower side, 5 at the upper side of the cryostat.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place in the center is already filled with support structures and diagnostics. </a:t>
            </a:r>
            <a:endParaRPr lang="de-DE" dirty="0"/>
          </a:p>
          <a:p>
            <a:r>
              <a:rPr lang="en-US" dirty="0"/>
              <a:t>So the process pipes need to circumvent these components resulting in a three dimensional pipe routing.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TL are multi-channel transfer lines as well and have the same basic design concept as common TL.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vacuum jacket has an OD of 159 mm in the regular case. At special locations, a diameter of 219 mm is allowed to give space for lateral or radial compensators. </a:t>
            </a:r>
            <a:endParaRPr lang="de-DE" dirty="0"/>
          </a:p>
          <a:p>
            <a:r>
              <a:rPr lang="en-US" dirty="0"/>
              <a:t>The thermal shrinkage of process pipes has to be considered in the design.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risk caused by loss of vacuum in a TL needs to be minimized. Therefore, each transfer line has a separate vacuum.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 shrinkage of vacuum jacket needs to be considered in case a process pipe breaks.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Lateral </a:t>
            </a:r>
            <a:r>
              <a:rPr lang="en-US" dirty="0"/>
              <a:t>and axial bellows are used to compensate the shrinkage of the TL jacket. Flexible hoses are allowed for the process pipes.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14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5054904"/>
          </a:xfrm>
        </p:spPr>
        <p:txBody>
          <a:bodyPr/>
          <a:lstStyle/>
          <a:p>
            <a:r>
              <a:rPr lang="en-US" dirty="0"/>
              <a:t>The next </a:t>
            </a:r>
            <a:r>
              <a:rPr lang="en-US" dirty="0" err="1"/>
              <a:t>silde</a:t>
            </a:r>
            <a:r>
              <a:rPr lang="en-US" dirty="0"/>
              <a:t> shows the concept for the valve box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en-US" dirty="0"/>
              <a:t>The feed flow is distributed to 10 parallel cooling circuits.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return flows are collected in the return header.</a:t>
            </a:r>
            <a:endParaRPr lang="de-DE" dirty="0"/>
          </a:p>
          <a:p>
            <a:r>
              <a:rPr lang="en-US" dirty="0"/>
              <a:t>The pressure in the process pipe is measured at the inlet and the pressure drop is measured between in- and outlet. 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temperature sensor is placed in the common inlet line.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temp. sensors are installed in the parallel return lines.</a:t>
            </a:r>
            <a:endParaRPr lang="de-DE" dirty="0"/>
          </a:p>
          <a:p>
            <a:r>
              <a:rPr lang="en-US" dirty="0"/>
              <a:t>There are 1 control valve and 1 flow measurement in each feed line.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bypass between feed and return header allows to disconnect the cryostat without stopping the flow coming from the </a:t>
            </a:r>
            <a:r>
              <a:rPr lang="en-US" dirty="0" err="1"/>
              <a:t>cryo</a:t>
            </a:r>
            <a:r>
              <a:rPr lang="en-US" dirty="0"/>
              <a:t> plant.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electrical heater inside the box can simulate the heat load on the helium flow in the CP.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Safety </a:t>
            </a:r>
            <a:r>
              <a:rPr lang="en-US" dirty="0"/>
              <a:t>valves and rupture disc will open and guide the flow to a warm gas storage tank in case of vacuum loss in the plasma vessel or in the vacuum jackets of the TL.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Non-return </a:t>
            </a:r>
            <a:r>
              <a:rPr lang="en-US" dirty="0"/>
              <a:t>flaps in the process pipes and in the safety lines help to stabilize the flow.</a:t>
            </a:r>
            <a:endParaRPr lang="de-DE" dirty="0"/>
          </a:p>
          <a:p>
            <a:r>
              <a:rPr lang="en-US" dirty="0"/>
              <a:t>The nitrogen circuit is almost a copy of the helium circuit.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09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27745" y="188639"/>
            <a:ext cx="1051560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FA7662A-24D7-4E9E-B0FA-65DFB45FDC54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515938" y="873125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81" y="188913"/>
            <a:ext cx="644493" cy="575791"/>
          </a:xfrm>
          <a:prstGeom prst="rect">
            <a:avLst/>
          </a:prstGeom>
        </p:spPr>
      </p:pic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07988" y="1066800"/>
            <a:ext cx="11304587" cy="51339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016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257" userDrawn="1">
          <p15:clr>
            <a:srgbClr val="FBAE40"/>
          </p15:clr>
        </p15:guide>
        <p15:guide id="7" pos="325" userDrawn="1">
          <p15:clr>
            <a:srgbClr val="FBAE40"/>
          </p15:clr>
        </p15:guide>
        <p15:guide id="8" pos="7378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70808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27745" y="188639"/>
            <a:ext cx="955445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sz="1000" b="1">
                <a:latin typeface="Arial Narrow" panose="020B0606020202030204" pitchFamily="34" charset="0"/>
              </a:defRPr>
            </a:lvl1pPr>
          </a:lstStyle>
          <a:p>
            <a:fld id="{3F9678D7-A246-40CF-9FA2-7DB4ECA1CCC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de-DE" sz="1000" b="1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1" kern="120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515938" y="873125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81" y="188913"/>
            <a:ext cx="644493" cy="575791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 bwMode="auto">
          <a:xfrm>
            <a:off x="10963773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07988" y="1066800"/>
            <a:ext cx="11304587" cy="51339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039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53" y="265780"/>
            <a:ext cx="1459113" cy="438163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27746" y="188639"/>
            <a:ext cx="8386612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18108AF-5841-422D-B635-956D611C3DF6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515938" y="873125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81" y="188913"/>
            <a:ext cx="644493" cy="575791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 bwMode="auto">
          <a:xfrm>
            <a:off x="10963773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07988" y="1066800"/>
            <a:ext cx="11304587" cy="51339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974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69" y="190800"/>
            <a:ext cx="647681" cy="576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27745" y="188639"/>
            <a:ext cx="955445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r>
              <a:rPr lang="de-DE" dirty="0" smtClean="0"/>
              <a:t> /15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515938" y="873125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81" y="188913"/>
            <a:ext cx="644493" cy="575791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 bwMode="auto">
          <a:xfrm>
            <a:off x="10963773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07988" y="1066800"/>
            <a:ext cx="11304587" cy="51339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69" y="190800"/>
            <a:ext cx="647681" cy="576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27745" y="188639"/>
            <a:ext cx="955445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F7EC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EAEB81C4-D098-4BCD-83C2-A5E9AEB826BB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515938" y="873125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81" y="188913"/>
            <a:ext cx="644493" cy="575791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 bwMode="auto">
          <a:xfrm>
            <a:off x="10963773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07988" y="1066800"/>
            <a:ext cx="11304587" cy="513397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016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11817626-2DC1-4B8D-9D85-14BFC31A2715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3731753" y="5040028"/>
            <a:ext cx="5358134" cy="900000"/>
            <a:chOff x="2162086" y="4586185"/>
            <a:chExt cx="5358134" cy="900000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25" name="Unt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6" name="Titel 7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FC87BE8F-D7AB-4BD7-95D8-C4FCB6CA5668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2138666" y="5882488"/>
            <a:ext cx="8276618" cy="566770"/>
            <a:chOff x="507813" y="5834863"/>
            <a:chExt cx="8276618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771620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731753" y="4849528"/>
            <a:ext cx="5358134" cy="900000"/>
            <a:chOff x="2162086" y="4586185"/>
            <a:chExt cx="5358134" cy="900000"/>
          </a:xfrm>
        </p:grpSpPr>
        <p:pic>
          <p:nvPicPr>
            <p:cNvPr id="23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5" name="Grafik 24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26" name="Unt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7" name="Titel 7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88913"/>
            <a:ext cx="235654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52" y="188913"/>
            <a:ext cx="566721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BB77DE97-E775-4712-9300-9881880DB793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3731753" y="5040028"/>
            <a:ext cx="5358134" cy="900000"/>
            <a:chOff x="2162086" y="4586185"/>
            <a:chExt cx="5358134" cy="900000"/>
          </a:xfrm>
        </p:grpSpPr>
        <p:pic>
          <p:nvPicPr>
            <p:cNvPr id="21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3" name="Grafik 22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24" name="Unt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5" name="Titel 7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cxnSp>
        <p:nvCxnSpPr>
          <p:cNvPr id="28" name="Gerader Verbinder 27"/>
          <p:cNvCxnSpPr/>
          <p:nvPr userDrawn="1"/>
        </p:nvCxnSpPr>
        <p:spPr bwMode="auto">
          <a:xfrm>
            <a:off x="925016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426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95A8E66-A61C-442E-BEC8-26529E5B6C21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2138666" y="5882488"/>
            <a:ext cx="8276618" cy="566770"/>
            <a:chOff x="507813" y="5834863"/>
            <a:chExt cx="8276618" cy="566770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3" name="Subtitle 2"/>
            <p:cNvSpPr txBox="1">
              <a:spLocks/>
            </p:cNvSpPr>
            <p:nvPr userDrawn="1"/>
          </p:nvSpPr>
          <p:spPr>
            <a:xfrm>
              <a:off x="1068224" y="5834863"/>
              <a:ext cx="771620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</a:t>
              </a:r>
              <a:r>
                <a:rPr lang="en-US" sz="1000" dirty="0" smtClean="0">
                  <a:latin typeface="Arial Narrow" panose="020B0606020202030204" pitchFamily="34" charset="0"/>
                </a:rPr>
                <a:t>2014-2018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Gruppieren 23"/>
          <p:cNvGrpSpPr/>
          <p:nvPr userDrawn="1"/>
        </p:nvGrpSpPr>
        <p:grpSpPr>
          <a:xfrm>
            <a:off x="3731753" y="4849528"/>
            <a:ext cx="5358134" cy="900000"/>
            <a:chOff x="2162086" y="4586185"/>
            <a:chExt cx="5358134" cy="900000"/>
          </a:xfrm>
        </p:grpSpPr>
        <p:pic>
          <p:nvPicPr>
            <p:cNvPr id="2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7" name="Grafik 26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28" name="Unt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9" name="Titel 7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cxnSp>
        <p:nvCxnSpPr>
          <p:cNvPr id="32" name="Gerader Verbinder 31"/>
          <p:cNvCxnSpPr/>
          <p:nvPr userDrawn="1"/>
        </p:nvCxnSpPr>
        <p:spPr bwMode="auto">
          <a:xfrm>
            <a:off x="925016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52" y="188913"/>
            <a:ext cx="5667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701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52" y="190800"/>
            <a:ext cx="566721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4C7A1650-3199-4665-A6B8-9ACC3109D333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731753" y="5040028"/>
            <a:ext cx="5358134" cy="900000"/>
            <a:chOff x="2162086" y="4586185"/>
            <a:chExt cx="5358134" cy="900000"/>
          </a:xfrm>
        </p:grpSpPr>
        <p:pic>
          <p:nvPicPr>
            <p:cNvPr id="23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5" name="Grafik 24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26" name="Unt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7" name="Titel 7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cxnSp>
        <p:nvCxnSpPr>
          <p:cNvPr id="30" name="Gerader Verbinder 29"/>
          <p:cNvCxnSpPr/>
          <p:nvPr userDrawn="1"/>
        </p:nvCxnSpPr>
        <p:spPr bwMode="auto">
          <a:xfrm>
            <a:off x="925016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6425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15938" y="635635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AE1D3E18-B852-4919-8345-0670EF5F45B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356350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69957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2138666" y="5882488"/>
            <a:ext cx="8276618" cy="566770"/>
            <a:chOff x="507813" y="5834863"/>
            <a:chExt cx="8276618" cy="566770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2" name="Subtitle 2"/>
            <p:cNvSpPr txBox="1">
              <a:spLocks/>
            </p:cNvSpPr>
            <p:nvPr userDrawn="1"/>
          </p:nvSpPr>
          <p:spPr>
            <a:xfrm>
              <a:off x="1068224" y="5834863"/>
              <a:ext cx="771620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3" name="Gruppieren 22"/>
          <p:cNvGrpSpPr/>
          <p:nvPr userDrawn="1"/>
        </p:nvGrpSpPr>
        <p:grpSpPr>
          <a:xfrm>
            <a:off x="3731753" y="4849528"/>
            <a:ext cx="5358134" cy="900000"/>
            <a:chOff x="2162086" y="4586185"/>
            <a:chExt cx="5358134" cy="900000"/>
          </a:xfrm>
        </p:grpSpPr>
        <p:pic>
          <p:nvPicPr>
            <p:cNvPr id="24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6" name="Grafik 25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27" name="Untertitel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8" name="Titel 7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190969"/>
            <a:ext cx="2356541" cy="504000"/>
          </a:xfrm>
          <a:prstGeom prst="rect">
            <a:avLst/>
          </a:prstGeom>
        </p:spPr>
      </p:pic>
      <p:cxnSp>
        <p:nvCxnSpPr>
          <p:cNvPr id="31" name="Gerader Verbinder 30"/>
          <p:cNvCxnSpPr/>
          <p:nvPr userDrawn="1"/>
        </p:nvCxnSpPr>
        <p:spPr bwMode="auto">
          <a:xfrm>
            <a:off x="925016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52" y="190800"/>
            <a:ext cx="5667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0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257">
          <p15:clr>
            <a:srgbClr val="FBAE40"/>
          </p15:clr>
        </p15:guide>
        <p15:guide id="7" pos="325">
          <p15:clr>
            <a:srgbClr val="FBAE40"/>
          </p15:clr>
        </p15:guide>
        <p15:guide id="8" pos="7378">
          <p15:clr>
            <a:srgbClr val="FBAE40"/>
          </p15:clr>
        </p15:guide>
        <p15:guide id="9" orient="horz" pos="5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48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0686472-67BF-4CE8-8EF0-F0652899B9FB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1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2C10-34BE-4C50-96D0-7CBCF87098AF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524000" y="2806262"/>
            <a:ext cx="9144000" cy="1817444"/>
          </a:xfrm>
        </p:spPr>
        <p:txBody>
          <a:bodyPr/>
          <a:lstStyle/>
          <a:p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Michael Nagel</a:t>
            </a:r>
          </a:p>
          <a:p>
            <a:r>
              <a:rPr lang="de-DE" dirty="0"/>
              <a:t>M. Ihrke, M. Pietsch, H.-S. Bosch, C.P. Dhard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</a:t>
            </a:r>
            <a:r>
              <a:rPr lang="de-DE" dirty="0"/>
              <a:t>. Rummel</a:t>
            </a:r>
          </a:p>
          <a:p>
            <a:r>
              <a:rPr lang="de-DE" dirty="0"/>
              <a:t>Max-Planck-Institut für Plasmaphysik</a:t>
            </a:r>
            <a:br>
              <a:rPr lang="de-DE" dirty="0"/>
            </a:br>
            <a:r>
              <a:rPr lang="de-DE" dirty="0"/>
              <a:t>Wendelsteinstraße 1, 17491 Greifswald, Germany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24000" y="1240663"/>
            <a:ext cx="9144000" cy="1271309"/>
          </a:xfrm>
        </p:spPr>
        <p:txBody>
          <a:bodyPr/>
          <a:lstStyle/>
          <a:p>
            <a:r>
              <a:rPr lang="en-US" dirty="0"/>
              <a:t>Concept for the </a:t>
            </a:r>
            <a:r>
              <a:rPr lang="en-US" dirty="0" err="1"/>
              <a:t>cryo</a:t>
            </a:r>
            <a:r>
              <a:rPr lang="en-US" dirty="0"/>
              <a:t> distribution for the </a:t>
            </a:r>
            <a:br>
              <a:rPr lang="en-US" dirty="0"/>
            </a:br>
            <a:r>
              <a:rPr lang="en-US" dirty="0" err="1"/>
              <a:t>Wendelstein</a:t>
            </a:r>
            <a:r>
              <a:rPr lang="en-US" dirty="0"/>
              <a:t> 7-X </a:t>
            </a:r>
            <a:r>
              <a:rPr lang="en-US" dirty="0" err="1"/>
              <a:t>cryo</a:t>
            </a:r>
            <a:r>
              <a:rPr lang="en-US" dirty="0"/>
              <a:t> vacuum pumps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Layout </a:t>
            </a:r>
            <a:r>
              <a:rPr lang="en-US" dirty="0"/>
              <a:t>of the </a:t>
            </a:r>
            <a:r>
              <a:rPr lang="en-US" dirty="0" err="1"/>
              <a:t>cryo</a:t>
            </a:r>
            <a:r>
              <a:rPr lang="en-US" dirty="0"/>
              <a:t> distribution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5583" r="1934" b="2473"/>
          <a:stretch/>
        </p:blipFill>
        <p:spPr>
          <a:xfrm rot="-5400000">
            <a:off x="7459175" y="1707500"/>
            <a:ext cx="5394085" cy="39036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75" y="962265"/>
            <a:ext cx="7319011" cy="519737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3377235" y="3266154"/>
            <a:ext cx="2596186" cy="23489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82014" y="3659307"/>
            <a:ext cx="1139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valve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box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Layout </a:t>
            </a:r>
            <a:r>
              <a:rPr lang="en-US" dirty="0"/>
              <a:t>of the </a:t>
            </a:r>
            <a:r>
              <a:rPr lang="en-US" dirty="0" err="1"/>
              <a:t>cryo</a:t>
            </a:r>
            <a:r>
              <a:rPr lang="en-US" dirty="0"/>
              <a:t> distribution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7" y="907152"/>
            <a:ext cx="5731142" cy="484230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94726" y="9496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water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baffle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09626" y="1452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LN2-baffle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5131115" y="1237726"/>
            <a:ext cx="144000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1682387" y="1730780"/>
            <a:ext cx="296042" cy="2604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Pfeil nach links 14"/>
          <p:cNvSpPr/>
          <p:nvPr/>
        </p:nvSpPr>
        <p:spPr bwMode="auto">
          <a:xfrm>
            <a:off x="4622081" y="1726740"/>
            <a:ext cx="1440160" cy="528903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80369" y="1527108"/>
            <a:ext cx="127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gas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flow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57913" y="118242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Flow path to the CVP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process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pipes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routed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port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into the plasma vessel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connected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10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CVP’s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process pipes Ø12x1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overall length of piping 15.8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cooling of panels with helium at 3.9 K,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45 W per CVP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baffle and box cooled with LN2 at 80K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600 W / 1.2 kW per CVP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parallel cooling schema  (He, LN2)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06394" y="5803197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Ehrke</a:t>
            </a:r>
            <a:r>
              <a:rPr lang="en-US" sz="1400" dirty="0"/>
              <a:t> G at al., Design and manufacturing of the </a:t>
            </a:r>
            <a:r>
              <a:rPr lang="en-US" sz="1400" dirty="0" err="1"/>
              <a:t>Wendelstein</a:t>
            </a:r>
            <a:r>
              <a:rPr lang="en-US" sz="1400" dirty="0"/>
              <a:t> 7-X </a:t>
            </a:r>
            <a:r>
              <a:rPr lang="en-US" sz="1400" dirty="0" err="1"/>
              <a:t>cryo</a:t>
            </a:r>
            <a:r>
              <a:rPr lang="en-US" sz="1400" dirty="0"/>
              <a:t>-vacuum pump, 2018 </a:t>
            </a:r>
            <a:r>
              <a:rPr lang="en-US" sz="1400" i="1" dirty="0"/>
              <a:t>Proc. of the </a:t>
            </a:r>
            <a:r>
              <a:rPr lang="en-US" sz="1400" i="1" dirty="0" err="1"/>
              <a:t>Symp</a:t>
            </a:r>
            <a:r>
              <a:rPr lang="en-US" sz="1400" i="1" dirty="0"/>
              <a:t>. on Fusion Technology</a:t>
            </a:r>
            <a:r>
              <a:rPr lang="en-US" sz="1400" dirty="0"/>
              <a:t>, September 16-21, Naxos (Italy)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8327" y="951584"/>
            <a:ext cx="30673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</a:rPr>
              <a:t>View on </a:t>
            </a:r>
            <a:r>
              <a:rPr lang="de-DE" sz="20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5">
                    <a:lumMod val="75000"/>
                  </a:schemeClr>
                </a:solidFill>
              </a:rPr>
              <a:t>vacuum</a:t>
            </a: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</a:rPr>
              <a:t> pump</a:t>
            </a:r>
            <a:endParaRPr lang="de-D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en-US" dirty="0"/>
              <a:t>Functional requirements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r>
              <a:rPr lang="de-DE" dirty="0" smtClean="0"/>
              <a:t>/15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98963"/>
              </p:ext>
            </p:extLst>
          </p:nvPr>
        </p:nvGraphicFramePr>
        <p:xfrm>
          <a:off x="530276" y="1603276"/>
          <a:ext cx="11182298" cy="309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22">
                  <a:extLst>
                    <a:ext uri="{9D8B030D-6E8A-4147-A177-3AD203B41FA5}">
                      <a16:colId xmlns:a16="http://schemas.microsoft.com/office/drawing/2014/main" val="1729678135"/>
                    </a:ext>
                  </a:extLst>
                </a:gridCol>
                <a:gridCol w="1423325">
                  <a:extLst>
                    <a:ext uri="{9D8B030D-6E8A-4147-A177-3AD203B41FA5}">
                      <a16:colId xmlns:a16="http://schemas.microsoft.com/office/drawing/2014/main" val="1338460480"/>
                    </a:ext>
                  </a:extLst>
                </a:gridCol>
                <a:gridCol w="1962996">
                  <a:extLst>
                    <a:ext uri="{9D8B030D-6E8A-4147-A177-3AD203B41FA5}">
                      <a16:colId xmlns:a16="http://schemas.microsoft.com/office/drawing/2014/main" val="3199293897"/>
                    </a:ext>
                  </a:extLst>
                </a:gridCol>
                <a:gridCol w="1692237">
                  <a:extLst>
                    <a:ext uri="{9D8B030D-6E8A-4147-A177-3AD203B41FA5}">
                      <a16:colId xmlns:a16="http://schemas.microsoft.com/office/drawing/2014/main" val="871815471"/>
                    </a:ext>
                  </a:extLst>
                </a:gridCol>
                <a:gridCol w="1862275">
                  <a:extLst>
                    <a:ext uri="{9D8B030D-6E8A-4147-A177-3AD203B41FA5}">
                      <a16:colId xmlns:a16="http://schemas.microsoft.com/office/drawing/2014/main" val="712777037"/>
                    </a:ext>
                  </a:extLst>
                </a:gridCol>
                <a:gridCol w="1895243">
                  <a:extLst>
                    <a:ext uri="{9D8B030D-6E8A-4147-A177-3AD203B41FA5}">
                      <a16:colId xmlns:a16="http://schemas.microsoft.com/office/drawing/2014/main" val="3721534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CTL</a:t>
                      </a:r>
                      <a:endParaRPr lang="de-D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STL</a:t>
                      </a:r>
                      <a:endParaRPr lang="de-D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CVB</a:t>
                      </a:r>
                      <a:endParaRPr lang="de-D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CVP</a:t>
                      </a:r>
                      <a:endParaRPr lang="de-D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5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Heat load 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</a:t>
                      </a:r>
                      <a:r>
                        <a:rPr lang="en-US" sz="2000" baseline="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line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0.2 W/m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0.35 W/m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 30 </a:t>
                      </a:r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 (total)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 45 W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0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LN2-line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 0.5 W/m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 1.0 W/m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</a:t>
                      </a:r>
                      <a:r>
                        <a:rPr lang="en-US" sz="2000" baseline="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150 </a:t>
                      </a:r>
                      <a:r>
                        <a:rPr lang="en-US" sz="2000" baseline="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 (total)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 600 /</a:t>
                      </a:r>
                      <a:r>
                        <a:rPr lang="en-US" sz="2000" baseline="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1200 W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327849"/>
                  </a:ext>
                </a:extLst>
              </a:tr>
              <a:tr h="396482"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8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Pressure drop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He, 250 g/s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3.2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2.2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2.5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40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93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LN2, 68 g/s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1.0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5.0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5.5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≤ 100 </a:t>
                      </a:r>
                      <a:r>
                        <a:rPr lang="en-US" sz="2000" noProof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kPa</a:t>
                      </a:r>
                      <a:endParaRPr lang="en-US" sz="2000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70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07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35053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30275" y="1027212"/>
            <a:ext cx="66247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Functional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requirements for the transfer lines and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CVB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0275" y="3980951"/>
            <a:ext cx="662473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Helium lines 165 W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 CVP 450 W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Pressure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drop limited by cold circulator 60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kPa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2-phase cooling for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LN2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Return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flow has a mass vapor fraction of about 90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LN2 mass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flow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defined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by heat load (68 g/s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en-US" dirty="0"/>
              <a:t>Results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7213" y="883196"/>
            <a:ext cx="567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Pressure drop and temperature rise for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helium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circuit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10" y="1387252"/>
            <a:ext cx="6862098" cy="44644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71035" y="883196"/>
            <a:ext cx="45161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Calculated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pressure along the flow path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(feed + return)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Only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values at inlet/outlet of components are plotted.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Steady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state compressible flow calculation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Pressure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drop caused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pipe friction, pipe bows,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valves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and density change due to pressure drop and heat loads 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CTL  = common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transfer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CVB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valve box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STL  = short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transfer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line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CVP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vacuum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pump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0609" y="5877259"/>
            <a:ext cx="66247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250 g/s, 515 W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Δ</a:t>
            </a: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 = 42 kPa,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Δ</a:t>
            </a:r>
            <a:r>
              <a:rPr lang="de-DE" sz="20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 = 0.65K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00779" y="1810838"/>
            <a:ext cx="14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temperature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84475" y="2289057"/>
            <a:ext cx="104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pressure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en-US" dirty="0"/>
              <a:t>Results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86" y="1387251"/>
            <a:ext cx="7617113" cy="467761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55938" y="1017919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Pressure drop and temperature rise for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nitrogen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circuit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060109" y="632904"/>
            <a:ext cx="4032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2-phase flow, 68 g/s, 1200 W per CVP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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Δ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=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54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kPa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Feed flow calculated as liquid, return flow as gas phase (conservative assumption) 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Alternative option: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ooling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with liquid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Cold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circulator 600 g/s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Δ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50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kPa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,  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Δ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 = 10 K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CTL  = common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transfer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CVB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valve box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STL  = short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transfer line,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CVP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vacuum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pump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0423" y="2564057"/>
            <a:ext cx="144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temperature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0423" y="4711692"/>
            <a:ext cx="229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Pressure, 2-phase flow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08878" y="1619416"/>
            <a:ext cx="25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Pressure, subcooled flow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Summary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55938" y="1696792"/>
            <a:ext cx="9793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10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vacuum pumps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will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be installed 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distribution with multi channel transfer lines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Pipe routing for transfer line from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plant to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valve box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Pipe routing for 10 parallel lines from valve box to the CVP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Panels are cooled with 250 g/s helium flow at 3.9 K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Shield and baffle cooling with LN2 (68 g/s, 12 kW)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7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 Contents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7EB-91D9-4371-B629-D778EECE4802}" type="datetime1">
              <a:rPr lang="de-DE" smtClean="0"/>
              <a:pPr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68261" y="1152822"/>
            <a:ext cx="6624736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(W7-X cryostat,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plant)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Layout of the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distribution 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(transfer lines, valve box,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cryo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pump)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Functional requirements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Results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(pressure drop, temperature rise)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Summary</a:t>
            </a: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17EB-91D9-4371-B629-D778EECE4802}" type="datetime1">
              <a:rPr lang="de-DE" smtClean="0"/>
              <a:pPr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7" name="Picture 2" descr="stellm6g"/>
          <p:cNvPicPr>
            <a:picLocks noChangeAspect="1" noChangeArrowheads="1"/>
          </p:cNvPicPr>
          <p:nvPr/>
        </p:nvPicPr>
        <p:blipFill>
          <a:blip r:embed="rId3" cstate="print"/>
          <a:srcRect l="10965" t="4648" r="13127" b="22141"/>
          <a:stretch>
            <a:fillRect/>
          </a:stretch>
        </p:blipFill>
        <p:spPr bwMode="auto">
          <a:xfrm>
            <a:off x="798448" y="1302135"/>
            <a:ext cx="64801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70510" y="5046129"/>
            <a:ext cx="1505464" cy="3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</a:rPr>
              <a:t>Plasma vessel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97261" y="5477929"/>
            <a:ext cx="2257425" cy="3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</a:rPr>
              <a:t>Coil support structure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446773" y="2525179"/>
            <a:ext cx="1008063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365685" y="3893604"/>
            <a:ext cx="144462" cy="15113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6229286" y="4180941"/>
            <a:ext cx="73025" cy="86518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709922" y="4685766"/>
            <a:ext cx="1460580" cy="3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</a:rPr>
              <a:t>Machine base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646547" y="3749141"/>
            <a:ext cx="71438" cy="8636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595937" y="1900361"/>
            <a:ext cx="283597" cy="553379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5797486" y="1517116"/>
            <a:ext cx="1728787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feld 24"/>
          <p:cNvSpPr txBox="1">
            <a:spLocks noChangeArrowheads="1"/>
          </p:cNvSpPr>
          <p:nvPr/>
        </p:nvSpPr>
        <p:spPr bwMode="auto">
          <a:xfrm>
            <a:off x="7526273" y="2164817"/>
            <a:ext cx="3311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50 non-planar coils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nominal current 17.6 kA at 4 K</a:t>
            </a: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0" name="Textfeld 24"/>
          <p:cNvSpPr txBox="1">
            <a:spLocks noChangeArrowheads="1"/>
          </p:cNvSpPr>
          <p:nvPr/>
        </p:nvSpPr>
        <p:spPr bwMode="auto">
          <a:xfrm>
            <a:off x="7597711" y="1156754"/>
            <a:ext cx="335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20 planar coils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nominal current of 16 kA at 4 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feld 24"/>
          <p:cNvSpPr txBox="1">
            <a:spLocks noChangeArrowheads="1"/>
          </p:cNvSpPr>
          <p:nvPr/>
        </p:nvSpPr>
        <p:spPr bwMode="auto">
          <a:xfrm>
            <a:off x="7454835" y="4757204"/>
            <a:ext cx="36306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Characteristic values</a:t>
            </a:r>
          </a:p>
          <a:p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agnetic </a:t>
            </a:r>
            <a:r>
              <a:rPr lang="en-US" dirty="0">
                <a:solidFill>
                  <a:srgbClr val="002060"/>
                </a:solidFill>
              </a:rPr>
              <a:t>field energy: 620 MJ</a:t>
            </a:r>
          </a:p>
          <a:p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agnetic </a:t>
            </a:r>
            <a:r>
              <a:rPr lang="en-US" dirty="0">
                <a:solidFill>
                  <a:srgbClr val="002060"/>
                </a:solidFill>
              </a:rPr>
              <a:t>peak field: 6.7 T </a:t>
            </a:r>
          </a:p>
          <a:p>
            <a:r>
              <a:rPr lang="en-US" dirty="0">
                <a:solidFill>
                  <a:srgbClr val="002060"/>
                </a:solidFill>
              </a:rPr>
              <a:t>(on plasma axis 3 T)</a:t>
            </a: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2" name="Textfeld 24"/>
          <p:cNvSpPr txBox="1">
            <a:spLocks noChangeArrowheads="1"/>
          </p:cNvSpPr>
          <p:nvPr/>
        </p:nvSpPr>
        <p:spPr bwMode="auto">
          <a:xfrm>
            <a:off x="7454836" y="3388779"/>
            <a:ext cx="3354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7 electrical circuits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5 non-planar coil circuits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2 planar coil circuits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with 10 coils each in serial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341548" y="5837621"/>
            <a:ext cx="925177" cy="3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2" rIns="91402" bIns="45702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</a:rPr>
              <a:t>Plasma 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2773595" y="5261557"/>
            <a:ext cx="73025" cy="64807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6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12000" contrast="10000"/>
          </a:blip>
          <a:srcRect b="4941"/>
          <a:stretch/>
        </p:blipFill>
        <p:spPr bwMode="auto">
          <a:xfrm>
            <a:off x="224849" y="976480"/>
            <a:ext cx="656336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943713" y="959526"/>
            <a:ext cx="500253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Experimental campaigns  in 2016, 2017, 2018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Further completion with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 actively cooled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divertors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cryo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vacuum pumps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be installed inside the plasma vessel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34705" y="979480"/>
            <a:ext cx="294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View on W7-X cryostat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37" y="2789382"/>
            <a:ext cx="4439890" cy="335544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593983" y="5513140"/>
            <a:ext cx="31185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Cross section of plasma vessel with target module of the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and </a:t>
            </a:r>
            <a:r>
              <a:rPr lang="en-US" sz="1600" dirty="0" err="1" smtClean="0"/>
              <a:t>cryo</a:t>
            </a:r>
            <a:r>
              <a:rPr lang="en-US" sz="1600" dirty="0" smtClean="0"/>
              <a:t> pump.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185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271" y="3644176"/>
            <a:ext cx="2404366" cy="180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3795" y="1684134"/>
            <a:ext cx="2448272" cy="18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3075" y="1684134"/>
            <a:ext cx="2448272" cy="18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479" y="1676303"/>
            <a:ext cx="2441883" cy="183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sv-cr-fs-1\TB-MC-CR\intern\kälteanlage\vertrag\Montage\baustelle\fortschrittsprüfung\2011.05.13 PBScoldpumpcheck\2011.05.13 PBScoldPMP 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5362" y="3638444"/>
            <a:ext cx="1350150" cy="180020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458880" y="3179142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Screw compressor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65803" y="3196302"/>
            <a:ext cx="20162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Coalescer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adsorber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05425" y="5162709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Cold box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872727" y="5347436"/>
            <a:ext cx="10154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Cold pump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l="16006" t="11617" r="9294" b="16264"/>
          <a:stretch>
            <a:fillRect/>
          </a:stretch>
        </p:blipFill>
        <p:spPr bwMode="auto">
          <a:xfrm>
            <a:off x="6314229" y="3647209"/>
            <a:ext cx="1396161" cy="179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admin\Documents\SOFT_2010\Pictures\Bilder\Kryoanlage1.jpg"/>
          <p:cNvPicPr>
            <a:picLocks noChangeAspect="1" noChangeArrowheads="1"/>
          </p:cNvPicPr>
          <p:nvPr/>
        </p:nvPicPr>
        <p:blipFill>
          <a:blip r:embed="rId9" cstate="print"/>
          <a:srcRect t="16109"/>
          <a:stretch>
            <a:fillRect/>
          </a:stretch>
        </p:blipFill>
        <p:spPr bwMode="auto">
          <a:xfrm>
            <a:off x="458880" y="3604044"/>
            <a:ext cx="1440160" cy="18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1595938" y="104486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Layout of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cryo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plant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99186" y="5260641"/>
            <a:ext cx="10154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LHe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dewar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44783" y="3204554"/>
            <a:ext cx="6041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dryer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96538" y="3655851"/>
            <a:ext cx="8755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Cold box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7" name="Tabelle 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49403925"/>
              </p:ext>
            </p:extLst>
          </p:nvPr>
        </p:nvGraphicFramePr>
        <p:xfrm>
          <a:off x="8221438" y="928350"/>
          <a:ext cx="3077933" cy="484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93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de-DE" sz="1400" b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e-D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6" marB="4571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Device</a:t>
                      </a:r>
                    </a:p>
                  </a:txBody>
                  <a:tcPr marL="91449" marR="91449" marT="45716" marB="45716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767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7 </a:t>
                      </a:r>
                      <a:r>
                        <a:rPr lang="de-DE" sz="1400" b="0" dirty="0" err="1" smtClean="0"/>
                        <a:t>kW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Refrigerator power at</a:t>
                      </a:r>
                      <a:r>
                        <a:rPr lang="en-US" sz="1400" baseline="0" noProof="0" dirty="0" smtClean="0"/>
                        <a:t> 4.5 K</a:t>
                      </a:r>
                      <a:endParaRPr lang="en-US" sz="1400" noProof="0" dirty="0" smtClean="0"/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Screw</a:t>
                      </a:r>
                      <a:r>
                        <a:rPr lang="en-US" sz="1400" baseline="0" noProof="0" dirty="0" smtClean="0"/>
                        <a:t> compressors</a:t>
                      </a:r>
                    </a:p>
                    <a:p>
                      <a:r>
                        <a:rPr lang="en-US" sz="1400" baseline="0" noProof="0" dirty="0" smtClean="0"/>
                        <a:t>1.6 MW electrical power</a:t>
                      </a:r>
                      <a:endParaRPr lang="en-US" sz="1400" noProof="0" dirty="0" smtClean="0"/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/>
                        <a:t>3</a:t>
                      </a:r>
                    </a:p>
                    <a:p>
                      <a:pPr algn="ctr"/>
                      <a:endParaRPr lang="de-DE" sz="1400" b="0" dirty="0" smtClean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Pressure levels </a:t>
                      </a:r>
                    </a:p>
                    <a:p>
                      <a:r>
                        <a:rPr lang="en-US" sz="1400" noProof="0" dirty="0" smtClean="0"/>
                        <a:t>1.1; </a:t>
                      </a:r>
                      <a:r>
                        <a:rPr lang="en-US" sz="1400" baseline="0" noProof="0" dirty="0" smtClean="0"/>
                        <a:t>3-4;11-17 bar </a:t>
                      </a:r>
                      <a:endParaRPr lang="en-US" sz="1400" noProof="0" dirty="0" smtClean="0"/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67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</a:t>
                      </a:r>
                    </a:p>
                    <a:p>
                      <a:pPr algn="ctr"/>
                      <a:r>
                        <a:rPr lang="de-DE" sz="1400" b="0" smtClean="0"/>
                        <a:t>2</a:t>
                      </a:r>
                      <a:endParaRPr lang="de-DE" sz="1400" b="0" dirty="0" smtClean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Oil</a:t>
                      </a:r>
                      <a:r>
                        <a:rPr lang="en-US" sz="1400" baseline="0" noProof="0" dirty="0" smtClean="0"/>
                        <a:t> removal system</a:t>
                      </a:r>
                      <a:br>
                        <a:rPr lang="en-US" sz="1400" baseline="0" noProof="0" dirty="0" smtClean="0"/>
                      </a:br>
                      <a:r>
                        <a:rPr lang="en-US" sz="1400" baseline="0" noProof="0" dirty="0" smtClean="0"/>
                        <a:t>Dryers</a:t>
                      </a:r>
                      <a:endParaRPr lang="en-US" sz="1400" noProof="0" dirty="0" smtClean="0"/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9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7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Turbines in cold box</a:t>
                      </a:r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Phase separator</a:t>
                      </a:r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17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2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Sub coolers</a:t>
                      </a:r>
                      <a:r>
                        <a:rPr lang="en-US" sz="1400" baseline="0" noProof="0" dirty="0" smtClean="0"/>
                        <a:t> with  cold compressors</a:t>
                      </a:r>
                      <a:endParaRPr lang="en-US" sz="1400" noProof="0" dirty="0"/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767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Cold circulators</a:t>
                      </a:r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54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err="1" smtClean="0"/>
                        <a:t>LHe</a:t>
                      </a:r>
                      <a:r>
                        <a:rPr lang="en-US" sz="1400" noProof="0" dirty="0" smtClean="0"/>
                        <a:t> - </a:t>
                      </a:r>
                      <a:r>
                        <a:rPr lang="en-US" sz="1400" noProof="0" dirty="0" err="1" smtClean="0"/>
                        <a:t>dewar</a:t>
                      </a:r>
                      <a:endParaRPr lang="en-US" sz="1400" noProof="0" dirty="0" smtClean="0"/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67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5</a:t>
                      </a:r>
                      <a:endParaRPr lang="de-DE" sz="1400" b="0" dirty="0"/>
                    </a:p>
                  </a:txBody>
                  <a:tcPr marL="91449" marR="91449" marT="45716" marB="45716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Different consumers</a:t>
                      </a:r>
                    </a:p>
                  </a:txBody>
                  <a:tcPr marL="91449" marR="91449" marT="45716" marB="45716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en-US" dirty="0"/>
              <a:t>Layout of the </a:t>
            </a:r>
            <a:r>
              <a:rPr lang="en-US" dirty="0" err="1"/>
              <a:t>cryo</a:t>
            </a:r>
            <a:r>
              <a:rPr lang="en-US" dirty="0"/>
              <a:t> distribution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6460" y="933812"/>
            <a:ext cx="60396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Conceptual layout for the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helium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cooling circuit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 b="5483"/>
          <a:stretch/>
        </p:blipFill>
        <p:spPr>
          <a:xfrm>
            <a:off x="427745" y="1358568"/>
            <a:ext cx="7626024" cy="48397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00007" y="1089924"/>
            <a:ext cx="511256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 common flow from SCB to valve box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splitting the flow within valve box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10 short transfer lines run into  plasma  vessel to the 10 CVP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parallel cooling schema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almost same schema for LN2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Layout </a:t>
            </a:r>
            <a:r>
              <a:rPr lang="en-US" dirty="0"/>
              <a:t>of the </a:t>
            </a:r>
            <a:r>
              <a:rPr lang="en-US" dirty="0" err="1"/>
              <a:t>cryo</a:t>
            </a:r>
            <a:r>
              <a:rPr lang="en-US" dirty="0"/>
              <a:t> distribution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r>
              <a:rPr lang="de-DE" dirty="0" smtClean="0"/>
              <a:t>/15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59" y="939780"/>
            <a:ext cx="5982992" cy="520909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95323" y="961774"/>
            <a:ext cx="5013328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channel transfer line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Ø323.9 mm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 helium + 2 LN2 process pipes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(Ø48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mm)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Supports made of G10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Thermal shield, actively cooled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MLI wrapped around process pipes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MLI between vacuum jacket an shield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Special mounting procedure: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Assembly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starts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area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CVB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CTL segment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 lifted up to the ceiling of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floor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Aligned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then partially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stringed into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narrow pipe channel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Next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segment is lifted, aligned and welded to the previous segment.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Group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segments are stringed further into the narrow pipe channel.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Process is repeated seven times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Space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restriction limits the maximum length of the segments to 4.6 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60327" y="973473"/>
            <a:ext cx="4094306" cy="37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Common TL from SCB to valve box</a:t>
            </a:r>
          </a:p>
        </p:txBody>
      </p:sp>
    </p:spTree>
    <p:extLst>
      <p:ext uri="{BB962C8B-B14F-4D97-AF65-F5344CB8AC3E}">
        <p14:creationId xmlns:p14="http://schemas.microsoft.com/office/powerpoint/2010/main" val="41169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Layout </a:t>
            </a:r>
            <a:r>
              <a:rPr lang="en-US" dirty="0"/>
              <a:t>of the </a:t>
            </a:r>
            <a:r>
              <a:rPr lang="en-US" dirty="0" err="1"/>
              <a:t>cryo</a:t>
            </a:r>
            <a:r>
              <a:rPr lang="en-US" dirty="0"/>
              <a:t> distribution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47657" y="915947"/>
            <a:ext cx="5653757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 short TL’s run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through torus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center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Support structures and diagnostics need to be circumvent 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hree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dimensional routing required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Multi channel transfer line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(same concept as CTL)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Vacuum jacket: Ø159 mm regular case, Ø219 mm at special locations only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thermal shrinkage of process pipes</a:t>
            </a: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Risk caused by loss of vacuum minimized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separate vacuum for each transfer line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Shrinkage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vacuum jacket when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process pipe breaks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Lateral and axial bellows, flexible hoses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4" y="982451"/>
            <a:ext cx="4191014" cy="51581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8952" y="915947"/>
            <a:ext cx="4094306" cy="37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Short TL from valve box to port Interface</a:t>
            </a:r>
          </a:p>
        </p:txBody>
      </p:sp>
    </p:spTree>
    <p:extLst>
      <p:ext uri="{BB962C8B-B14F-4D97-AF65-F5344CB8AC3E}">
        <p14:creationId xmlns:p14="http://schemas.microsoft.com/office/powerpoint/2010/main" val="36752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Layout </a:t>
            </a:r>
            <a:r>
              <a:rPr lang="en-US" dirty="0"/>
              <a:t>of the </a:t>
            </a:r>
            <a:r>
              <a:rPr lang="en-US" dirty="0" err="1"/>
              <a:t>cryo</a:t>
            </a:r>
            <a:r>
              <a:rPr lang="en-US" dirty="0"/>
              <a:t> distribution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D76-3995-4C27-855A-F85A2341E3FD}" type="datetime1">
              <a:rPr lang="de-DE" smtClean="0"/>
              <a:t>02.09.2018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ICEC 27- ICMC 2018 </a:t>
            </a:r>
          </a:p>
          <a:p>
            <a:pPr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September 3-7 2018 Oxford, England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r>
              <a:rPr lang="de-DE" dirty="0" smtClean="0"/>
              <a:t>/15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039551" y="902594"/>
            <a:ext cx="5693959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Tx/>
              <a:buChar char="-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feed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flow is distributed to 10 parallel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cooling circuits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return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flows are collected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return header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pressure and pressure drop between in- and outlet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temperature sensor in the common inlet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line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 temp. sensors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parallel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return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 control valve + 1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flow measurement in each feed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bypass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between feed and return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header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electrical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heater inside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box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safety valve,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rupture disks.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non-return flaps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nitrogen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circuit is almost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copy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32038" y="944169"/>
            <a:ext cx="1650501" cy="37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Valve Box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7" y="1024167"/>
            <a:ext cx="5560437" cy="52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3049</Words>
  <Application>Microsoft Office PowerPoint</Application>
  <PresentationFormat>Breitbild</PresentationFormat>
  <Paragraphs>521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Office</vt:lpstr>
      <vt:lpstr>Concept for the cryo distribution for the  Wendelstein 7-X cryo vacuum pumps</vt:lpstr>
      <vt:lpstr>0. Contents</vt:lpstr>
      <vt:lpstr>1. Introduction</vt:lpstr>
      <vt:lpstr>1. Introduction</vt:lpstr>
      <vt:lpstr>1. Introduction</vt:lpstr>
      <vt:lpstr>2. Layout of the cryo distribution</vt:lpstr>
      <vt:lpstr>2. Layout of the cryo distribution </vt:lpstr>
      <vt:lpstr>2. Layout of the cryo distribution </vt:lpstr>
      <vt:lpstr>2. Layout of the cryo distribution </vt:lpstr>
      <vt:lpstr>2. Layout of the cryo distribution </vt:lpstr>
      <vt:lpstr>2. Layout of the cryo distribution </vt:lpstr>
      <vt:lpstr>3. Functional requirements </vt:lpstr>
      <vt:lpstr>4. Results </vt:lpstr>
      <vt:lpstr>4. Results</vt:lpstr>
      <vt:lpstr>5. Summary 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Kurz</dc:creator>
  <cp:lastModifiedBy>Michael Nagel</cp:lastModifiedBy>
  <cp:revision>129</cp:revision>
  <cp:lastPrinted>2018-09-02T09:35:14Z</cp:lastPrinted>
  <dcterms:created xsi:type="dcterms:W3CDTF">2018-08-24T10:28:29Z</dcterms:created>
  <dcterms:modified xsi:type="dcterms:W3CDTF">2018-09-02T09:49:37Z</dcterms:modified>
</cp:coreProperties>
</file>