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946" r:id="rId1"/>
  </p:sldMasterIdLst>
  <p:notesMasterIdLst>
    <p:notesMasterId r:id="rId3"/>
  </p:notesMasterIdLst>
  <p:handoutMasterIdLst>
    <p:handoutMasterId r:id="rId4"/>
  </p:handoutMasterIdLst>
  <p:sldIdLst>
    <p:sldId id="257" r:id="rId2"/>
  </p:sldIdLst>
  <p:sldSz cx="30175200" cy="42794238"/>
  <p:notesSz cx="7019925" cy="930592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7143" userDrawn="1">
          <p15:clr>
            <a:srgbClr val="A4A3A4"/>
          </p15:clr>
        </p15:guide>
        <p15:guide id="2" orient="horz" pos="11812" userDrawn="1">
          <p15:clr>
            <a:srgbClr val="A4A3A4"/>
          </p15:clr>
        </p15:guide>
        <p15:guide id="3" orient="horz" pos="15580" userDrawn="1">
          <p15:clr>
            <a:srgbClr val="A4A3A4"/>
          </p15:clr>
        </p15:guide>
        <p15:guide id="4" orient="horz" pos="8727" userDrawn="1">
          <p15:clr>
            <a:srgbClr val="A4A3A4"/>
          </p15:clr>
        </p15:guide>
        <p15:guide id="5" orient="horz" pos="20871" userDrawn="1">
          <p15:clr>
            <a:srgbClr val="A4A3A4"/>
          </p15:clr>
        </p15:guide>
        <p15:guide id="6" orient="horz" pos="13406" userDrawn="1">
          <p15:clr>
            <a:srgbClr val="A4A3A4"/>
          </p15:clr>
        </p15:guide>
        <p15:guide id="7" orient="horz" pos="17223" userDrawn="1">
          <p15:clr>
            <a:srgbClr val="A4A3A4"/>
          </p15:clr>
        </p15:guide>
        <p15:guide id="8" orient="horz" pos="26247" userDrawn="1">
          <p15:clr>
            <a:srgbClr val="A4A3A4"/>
          </p15:clr>
        </p15:guide>
        <p15:guide id="9" pos="2883" userDrawn="1">
          <p15:clr>
            <a:srgbClr val="A4A3A4"/>
          </p15:clr>
        </p15:guide>
        <p15:guide id="10" pos="1173" userDrawn="1">
          <p15:clr>
            <a:srgbClr val="A4A3A4"/>
          </p15:clr>
        </p15:guide>
        <p15:guide id="11" pos="11817" userDrawn="1">
          <p15:clr>
            <a:srgbClr val="A4A3A4"/>
          </p15:clr>
        </p15:guide>
        <p15:guide id="12" pos="15301" userDrawn="1">
          <p15:clr>
            <a:srgbClr val="A4A3A4"/>
          </p15:clr>
        </p15:guide>
        <p15:guide id="13" pos="1806" userDrawn="1">
          <p15:clr>
            <a:srgbClr val="A4A3A4"/>
          </p15:clr>
        </p15:guide>
        <p15:guide id="14" pos="7920" userDrawn="1">
          <p15:clr>
            <a:srgbClr val="A4A3A4"/>
          </p15:clr>
        </p15:guide>
        <p15:guide id="15" pos="4784" userDrawn="1">
          <p15:clr>
            <a:srgbClr val="A4A3A4"/>
          </p15:clr>
        </p15:guide>
        <p15:guide id="16" pos="18469" userDrawn="1">
          <p15:clr>
            <a:srgbClr val="A4A3A4"/>
          </p15:clr>
        </p15:guide>
        <p15:guide id="17" pos="8300" userDrawn="1">
          <p15:clr>
            <a:srgbClr val="A4A3A4"/>
          </p15:clr>
        </p15:guide>
        <p15:guide id="18" pos="11436" userDrawn="1">
          <p15:clr>
            <a:srgbClr val="A4A3A4"/>
          </p15:clr>
        </p15:guide>
        <p15:guide id="19" pos="855" userDrawn="1">
          <p15:clr>
            <a:srgbClr val="A4A3A4"/>
          </p15:clr>
        </p15:guide>
        <p15:guide id="20" pos="14976" userDrawn="1">
          <p15:clr>
            <a:srgbClr val="A4A3A4"/>
          </p15:clr>
        </p15:guide>
        <p15:guide id="21" pos="288" userDrawn="1">
          <p15:clr>
            <a:srgbClr val="A4A3A4"/>
          </p15:clr>
        </p15:guide>
        <p15:guide id="22" orient="horz" pos="24493" userDrawn="1">
          <p15:clr>
            <a:srgbClr val="A4A3A4"/>
          </p15:clr>
        </p15:guide>
        <p15:guide id="23" orient="horz" pos="25671" userDrawn="1">
          <p15:clr>
            <a:srgbClr val="A4A3A4"/>
          </p15:clr>
        </p15:guide>
        <p15:guide id="24" orient="horz" pos="25073" userDrawn="1">
          <p15:clr>
            <a:srgbClr val="A4A3A4"/>
          </p15:clr>
        </p15:guide>
        <p15:guide id="25" orient="horz" pos="12855" userDrawn="1">
          <p15:clr>
            <a:srgbClr val="A4A3A4"/>
          </p15:clr>
        </p15:guide>
        <p15:guide id="26" pos="6288" userDrawn="1">
          <p15:clr>
            <a:srgbClr val="A4A3A4"/>
          </p15:clr>
        </p15:guide>
        <p15:guide id="27" pos="13776" userDrawn="1">
          <p15:clr>
            <a:srgbClr val="A4A3A4"/>
          </p15:clr>
        </p15:guide>
        <p15:guide id="28" pos="18768" userDrawn="1">
          <p15:clr>
            <a:srgbClr val="A4A3A4"/>
          </p15:clr>
        </p15:guide>
        <p15:guide id="29" orient="horz" pos="6903" userDrawn="1">
          <p15:clr>
            <a:srgbClr val="A4A3A4"/>
          </p15:clr>
        </p15:guide>
        <p15:guide id="30" orient="horz" pos="19719" userDrawn="1">
          <p15:clr>
            <a:srgbClr val="A4A3A4"/>
          </p15:clr>
        </p15:guide>
        <p15:guide id="31" orient="horz" pos="4167" userDrawn="1">
          <p15:clr>
            <a:srgbClr val="A4A3A4"/>
          </p15:clr>
        </p15:guide>
        <p15:guide id="32" orient="horz" pos="423" userDrawn="1">
          <p15:clr>
            <a:srgbClr val="A4A3A4"/>
          </p15:clr>
        </p15:guide>
      </p15:sldGuideLst>
    </p:ext>
    <p:ext uri="{2D200454-40CA-4A62-9FC3-DE9A4176ACB9}">
      <p15:notesGuideLst xmlns:p15="http://schemas.microsoft.com/office/powerpoint/2012/main">
        <p15:guide id="1" orient="horz" pos="2931">
          <p15:clr>
            <a:srgbClr val="A4A3A4"/>
          </p15:clr>
        </p15:guide>
        <p15:guide id="2" pos="221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22" autoAdjust="0"/>
    <p:restoredTop sz="99435" autoAdjust="0"/>
  </p:normalViewPr>
  <p:slideViewPr>
    <p:cSldViewPr showGuides="1">
      <p:cViewPr>
        <p:scale>
          <a:sx n="25" d="100"/>
          <a:sy n="25" d="100"/>
        </p:scale>
        <p:origin x="1805" y="-1507"/>
      </p:cViewPr>
      <p:guideLst>
        <p:guide orient="horz" pos="7143"/>
        <p:guide orient="horz" pos="11812"/>
        <p:guide orient="horz" pos="15580"/>
        <p:guide orient="horz" pos="8727"/>
        <p:guide orient="horz" pos="20871"/>
        <p:guide orient="horz" pos="13406"/>
        <p:guide orient="horz" pos="17223"/>
        <p:guide orient="horz" pos="26247"/>
        <p:guide pos="2883"/>
        <p:guide pos="1173"/>
        <p:guide pos="11817"/>
        <p:guide pos="15301"/>
        <p:guide pos="1806"/>
        <p:guide pos="7920"/>
        <p:guide pos="4784"/>
        <p:guide pos="18469"/>
        <p:guide pos="8300"/>
        <p:guide pos="11436"/>
        <p:guide pos="855"/>
        <p:guide pos="14976"/>
        <p:guide pos="288"/>
        <p:guide orient="horz" pos="24493"/>
        <p:guide orient="horz" pos="25671"/>
        <p:guide orient="horz" pos="25073"/>
        <p:guide orient="horz" pos="12855"/>
        <p:guide pos="6288"/>
        <p:guide pos="13776"/>
        <p:guide pos="18768"/>
        <p:guide orient="horz" pos="6903"/>
        <p:guide orient="horz" pos="19719"/>
        <p:guide orient="horz" pos="4167"/>
        <p:guide orient="horz" pos="423"/>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79" d="100"/>
          <a:sy n="79" d="100"/>
        </p:scale>
        <p:origin x="-1962" y="-90"/>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3" rIns="93287" bIns="46643" numCol="1" anchor="t" anchorCtr="0" compatLnSpc="1">
            <a:prstTxWarp prst="textNoShape">
              <a:avLst/>
            </a:prstTxWarp>
          </a:bodyPr>
          <a:lstStyle>
            <a:lvl1pPr defTabSz="933450">
              <a:defRPr sz="1200"/>
            </a:lvl1pPr>
          </a:lstStyle>
          <a:p>
            <a:endParaRPr lang="en-US" dirty="0"/>
          </a:p>
        </p:txBody>
      </p:sp>
      <p:sp>
        <p:nvSpPr>
          <p:cNvPr id="6147" name="Rectangle 3"/>
          <p:cNvSpPr>
            <a:spLocks noGrp="1" noChangeArrowheads="1"/>
          </p:cNvSpPr>
          <p:nvPr>
            <p:ph type="dt" sz="quarter" idx="1"/>
          </p:nvPr>
        </p:nvSpPr>
        <p:spPr bwMode="auto">
          <a:xfrm>
            <a:off x="3978275" y="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3" rIns="93287" bIns="46643" numCol="1" anchor="t" anchorCtr="0" compatLnSpc="1">
            <a:prstTxWarp prst="textNoShape">
              <a:avLst/>
            </a:prstTxWarp>
          </a:bodyPr>
          <a:lstStyle>
            <a:lvl1pPr algn="r" defTabSz="933450">
              <a:defRPr sz="1200"/>
            </a:lvl1pPr>
          </a:lstStyle>
          <a:p>
            <a:endParaRPr lang="en-US" dirty="0"/>
          </a:p>
        </p:txBody>
      </p:sp>
      <p:sp>
        <p:nvSpPr>
          <p:cNvPr id="6148" name="Rectangle 4"/>
          <p:cNvSpPr>
            <a:spLocks noGrp="1" noChangeArrowheads="1"/>
          </p:cNvSpPr>
          <p:nvPr>
            <p:ph type="ftr" sz="quarter" idx="2"/>
          </p:nvPr>
        </p:nvSpPr>
        <p:spPr bwMode="auto">
          <a:xfrm>
            <a:off x="0" y="8840788"/>
            <a:ext cx="304165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3" rIns="93287" bIns="46643" numCol="1" anchor="b" anchorCtr="0" compatLnSpc="1">
            <a:prstTxWarp prst="textNoShape">
              <a:avLst/>
            </a:prstTxWarp>
          </a:bodyPr>
          <a:lstStyle>
            <a:lvl1pPr defTabSz="933450">
              <a:defRPr sz="1200"/>
            </a:lvl1pPr>
          </a:lstStyle>
          <a:p>
            <a:endParaRPr lang="en-US" dirty="0"/>
          </a:p>
        </p:txBody>
      </p:sp>
      <p:sp>
        <p:nvSpPr>
          <p:cNvPr id="6149" name="Rectangle 5"/>
          <p:cNvSpPr>
            <a:spLocks noGrp="1" noChangeArrowheads="1"/>
          </p:cNvSpPr>
          <p:nvPr>
            <p:ph type="sldNum" sz="quarter" idx="3"/>
          </p:nvPr>
        </p:nvSpPr>
        <p:spPr bwMode="auto">
          <a:xfrm>
            <a:off x="3978275" y="8840788"/>
            <a:ext cx="304165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3" rIns="93287" bIns="46643" numCol="1" anchor="b" anchorCtr="0" compatLnSpc="1">
            <a:prstTxWarp prst="textNoShape">
              <a:avLst/>
            </a:prstTxWarp>
          </a:bodyPr>
          <a:lstStyle>
            <a:lvl1pPr algn="r" defTabSz="933450">
              <a:defRPr sz="1200"/>
            </a:lvl1pPr>
          </a:lstStyle>
          <a:p>
            <a:fld id="{84CB14DA-A08B-4F20-BF5F-B96DAF1BDA88}" type="slidenum">
              <a:rPr lang="en-US"/>
              <a:pPr/>
              <a:t>‹#›</a:t>
            </a:fld>
            <a:endParaRPr lang="en-US" dirty="0"/>
          </a:p>
        </p:txBody>
      </p:sp>
    </p:spTree>
    <p:extLst>
      <p:ext uri="{BB962C8B-B14F-4D97-AF65-F5344CB8AC3E}">
        <p14:creationId xmlns:p14="http://schemas.microsoft.com/office/powerpoint/2010/main" val="9541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3" rIns="93287" bIns="46643" numCol="1" anchor="t" anchorCtr="0" compatLnSpc="1">
            <a:prstTxWarp prst="textNoShape">
              <a:avLst/>
            </a:prstTxWarp>
          </a:bodyPr>
          <a:lstStyle>
            <a:lvl1pPr defTabSz="933450">
              <a:defRPr sz="1200"/>
            </a:lvl1pPr>
          </a:lstStyle>
          <a:p>
            <a:endParaRPr lang="en-US" dirty="0"/>
          </a:p>
        </p:txBody>
      </p:sp>
      <p:sp>
        <p:nvSpPr>
          <p:cNvPr id="3075" name="Rectangle 3"/>
          <p:cNvSpPr>
            <a:spLocks noGrp="1" noChangeArrowheads="1"/>
          </p:cNvSpPr>
          <p:nvPr>
            <p:ph type="dt" idx="1"/>
          </p:nvPr>
        </p:nvSpPr>
        <p:spPr bwMode="auto">
          <a:xfrm>
            <a:off x="3978275" y="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3" rIns="93287" bIns="46643" numCol="1" anchor="t" anchorCtr="0" compatLnSpc="1">
            <a:prstTxWarp prst="textNoShape">
              <a:avLst/>
            </a:prstTxWarp>
          </a:bodyPr>
          <a:lstStyle>
            <a:lvl1pPr algn="r" defTabSz="933450">
              <a:defRPr sz="1200"/>
            </a:lvl1pPr>
          </a:lstStyle>
          <a:p>
            <a:endParaRPr lang="en-US" dirty="0"/>
          </a:p>
        </p:txBody>
      </p:sp>
      <p:sp>
        <p:nvSpPr>
          <p:cNvPr id="3076" name="Rectangle 4"/>
          <p:cNvSpPr>
            <a:spLocks noGrp="1" noRot="1" noChangeAspect="1" noChangeArrowheads="1" noTextEdit="1"/>
          </p:cNvSpPr>
          <p:nvPr>
            <p:ph type="sldImg" idx="2"/>
          </p:nvPr>
        </p:nvSpPr>
        <p:spPr bwMode="auto">
          <a:xfrm>
            <a:off x="2279650" y="696913"/>
            <a:ext cx="2460625" cy="349091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35038" y="4419600"/>
            <a:ext cx="5149850" cy="418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3" rIns="93287" bIns="4664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840788"/>
            <a:ext cx="304165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3" rIns="93287" bIns="46643" numCol="1" anchor="b" anchorCtr="0" compatLnSpc="1">
            <a:prstTxWarp prst="textNoShape">
              <a:avLst/>
            </a:prstTxWarp>
          </a:bodyPr>
          <a:lstStyle>
            <a:lvl1pPr defTabSz="933450">
              <a:defRPr sz="1200"/>
            </a:lvl1pPr>
          </a:lstStyle>
          <a:p>
            <a:endParaRPr lang="en-US" dirty="0"/>
          </a:p>
        </p:txBody>
      </p:sp>
      <p:sp>
        <p:nvSpPr>
          <p:cNvPr id="3079" name="Rectangle 7"/>
          <p:cNvSpPr>
            <a:spLocks noGrp="1" noChangeArrowheads="1"/>
          </p:cNvSpPr>
          <p:nvPr>
            <p:ph type="sldNum" sz="quarter" idx="5"/>
          </p:nvPr>
        </p:nvSpPr>
        <p:spPr bwMode="auto">
          <a:xfrm>
            <a:off x="3978275" y="8840788"/>
            <a:ext cx="304165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3" rIns="93287" bIns="46643" numCol="1" anchor="b" anchorCtr="0" compatLnSpc="1">
            <a:prstTxWarp prst="textNoShape">
              <a:avLst/>
            </a:prstTxWarp>
          </a:bodyPr>
          <a:lstStyle>
            <a:lvl1pPr algn="r" defTabSz="933450">
              <a:defRPr sz="1200"/>
            </a:lvl1pPr>
          </a:lstStyle>
          <a:p>
            <a:fld id="{B2218BAA-E254-463D-B6EA-416875559422}" type="slidenum">
              <a:rPr lang="en-US"/>
              <a:pPr/>
              <a:t>‹#›</a:t>
            </a:fld>
            <a:endParaRPr lang="en-US" dirty="0"/>
          </a:p>
        </p:txBody>
      </p:sp>
    </p:spTree>
    <p:extLst>
      <p:ext uri="{BB962C8B-B14F-4D97-AF65-F5344CB8AC3E}">
        <p14:creationId xmlns:p14="http://schemas.microsoft.com/office/powerpoint/2010/main" val="39659067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A0C04B-4732-4F8F-A35D-18F9E0E2E801}" type="slidenum">
              <a:rPr lang="en-US"/>
              <a:pPr/>
              <a:t>1</a:t>
            </a:fld>
            <a:endParaRPr lang="en-US" dirty="0"/>
          </a:p>
        </p:txBody>
      </p:sp>
      <p:sp>
        <p:nvSpPr>
          <p:cNvPr id="4098" name="Rectangle 2"/>
          <p:cNvSpPr>
            <a:spLocks noGrp="1" noRot="1" noChangeAspect="1" noChangeArrowheads="1" noTextEdit="1"/>
          </p:cNvSpPr>
          <p:nvPr>
            <p:ph type="sldImg"/>
          </p:nvPr>
        </p:nvSpPr>
        <p:spPr>
          <a:xfrm>
            <a:off x="2279650" y="696913"/>
            <a:ext cx="2460625" cy="3490912"/>
          </a:xfrm>
          <a:ln/>
        </p:spPr>
      </p:sp>
      <p:sp>
        <p:nvSpPr>
          <p:cNvPr id="4099"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754380" y="1426475"/>
            <a:ext cx="28696615" cy="37658929"/>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9332" tIns="139666" rIns="279332" bIns="139666" rtlCol="0" anchor="ctr"/>
          <a:lstStyle/>
          <a:p>
            <a:pPr algn="ctr"/>
            <a:endParaRPr lang="en-US" sz="1584" dirty="0"/>
          </a:p>
        </p:txBody>
      </p:sp>
      <p:grpSp>
        <p:nvGrpSpPr>
          <p:cNvPr id="7" name="Group 9"/>
          <p:cNvGrpSpPr>
            <a:grpSpLocks noChangeAspect="1"/>
          </p:cNvGrpSpPr>
          <p:nvPr/>
        </p:nvGrpSpPr>
        <p:grpSpPr bwMode="hidden">
          <a:xfrm>
            <a:off x="698494" y="33408978"/>
            <a:ext cx="28787141" cy="8309121"/>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584"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584"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584"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584"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584" dirty="0"/>
            </a:p>
          </p:txBody>
        </p:sp>
      </p:grpSp>
      <p:sp>
        <p:nvSpPr>
          <p:cNvPr id="2" name="Title 1"/>
          <p:cNvSpPr>
            <a:spLocks noGrp="1"/>
          </p:cNvSpPr>
          <p:nvPr>
            <p:ph type="ctrTitle"/>
          </p:nvPr>
        </p:nvSpPr>
        <p:spPr>
          <a:xfrm>
            <a:off x="2263140" y="9985322"/>
            <a:ext cx="25648920" cy="11107957"/>
          </a:xfrm>
        </p:spPr>
        <p:txBody>
          <a:bodyPr anchor="b">
            <a:normAutofit/>
          </a:bodyPr>
          <a:lstStyle>
            <a:lvl1pPr>
              <a:defRPr sz="13464">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4526280" y="22189611"/>
            <a:ext cx="21122640" cy="9192837"/>
          </a:xfrm>
        </p:spPr>
        <p:txBody>
          <a:bodyPr>
            <a:normAutofit/>
          </a:bodyPr>
          <a:lstStyle>
            <a:lvl1pPr marL="0" indent="0" algn="ctr">
              <a:buNone/>
              <a:defRPr sz="6138">
                <a:solidFill>
                  <a:srgbClr val="FFFFFF"/>
                </a:solidFill>
              </a:defRPr>
            </a:lvl1pPr>
            <a:lvl2pPr marL="1396659" indent="0" algn="ctr">
              <a:buNone/>
              <a:defRPr>
                <a:solidFill>
                  <a:schemeClr val="tx1">
                    <a:tint val="75000"/>
                  </a:schemeClr>
                </a:solidFill>
              </a:defRPr>
            </a:lvl2pPr>
            <a:lvl3pPr marL="2793318" indent="0" algn="ctr">
              <a:buNone/>
              <a:defRPr>
                <a:solidFill>
                  <a:schemeClr val="tx1">
                    <a:tint val="75000"/>
                  </a:schemeClr>
                </a:solidFill>
              </a:defRPr>
            </a:lvl3pPr>
            <a:lvl4pPr marL="4189978" indent="0" algn="ctr">
              <a:buNone/>
              <a:defRPr>
                <a:solidFill>
                  <a:schemeClr val="tx1">
                    <a:tint val="75000"/>
                  </a:schemeClr>
                </a:solidFill>
              </a:defRPr>
            </a:lvl4pPr>
            <a:lvl5pPr marL="5586637" indent="0" algn="ctr">
              <a:buNone/>
              <a:defRPr>
                <a:solidFill>
                  <a:schemeClr val="tx1">
                    <a:tint val="75000"/>
                  </a:schemeClr>
                </a:solidFill>
              </a:defRPr>
            </a:lvl5pPr>
            <a:lvl6pPr marL="6983296" indent="0" algn="ctr">
              <a:buNone/>
              <a:defRPr>
                <a:solidFill>
                  <a:schemeClr val="tx1">
                    <a:tint val="75000"/>
                  </a:schemeClr>
                </a:solidFill>
              </a:defRPr>
            </a:lvl6pPr>
            <a:lvl7pPr marL="8379955" indent="0" algn="ctr">
              <a:buNone/>
              <a:defRPr>
                <a:solidFill>
                  <a:schemeClr val="tx1">
                    <a:tint val="75000"/>
                  </a:schemeClr>
                </a:solidFill>
              </a:defRPr>
            </a:lvl7pPr>
            <a:lvl8pPr marL="9776614" indent="0" algn="ctr">
              <a:buNone/>
              <a:defRPr>
                <a:solidFill>
                  <a:schemeClr val="tx1">
                    <a:tint val="75000"/>
                  </a:schemeClr>
                </a:solidFill>
              </a:defRPr>
            </a:lvl8pPr>
            <a:lvl9pPr marL="1117327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670A71-F595-42D4-8597-01C116A5C60F}" type="datetimeFigureOut">
              <a:rPr lang="en-US" smtClean="0"/>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9F9BC8-6932-40D0-A0DD-BD73625167E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1D110F-3F4E-48D9-B8AA-5D0E825AFDBA}" type="datetime1">
              <a:rPr lang="en-US" smtClean="0"/>
              <a:pPr/>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754380" y="1426475"/>
            <a:ext cx="28696615" cy="8901201"/>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9332" tIns="139666" rIns="279332" bIns="139666" rtlCol="0" anchor="ctr"/>
          <a:lstStyle/>
          <a:p>
            <a:pPr algn="ctr"/>
            <a:endParaRPr lang="en-US" sz="1584" dirty="0"/>
          </a:p>
        </p:txBody>
      </p:sp>
      <p:sp>
        <p:nvSpPr>
          <p:cNvPr id="4" name="Date Placeholder 3"/>
          <p:cNvSpPr>
            <a:spLocks noGrp="1"/>
          </p:cNvSpPr>
          <p:nvPr>
            <p:ph type="dt" sz="half" idx="10"/>
          </p:nvPr>
        </p:nvSpPr>
        <p:spPr/>
        <p:txBody>
          <a:bodyPr/>
          <a:lstStyle/>
          <a:p>
            <a:fld id="{9D1D110F-3F4E-48D9-B8AA-5D0E825AFDBA}" type="datetime1">
              <a:rPr lang="en-US" smtClean="0"/>
              <a:pPr/>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grpSp>
        <p:nvGrpSpPr>
          <p:cNvPr id="15" name="Group 14"/>
          <p:cNvGrpSpPr>
            <a:grpSpLocks noChangeAspect="1"/>
          </p:cNvGrpSpPr>
          <p:nvPr/>
        </p:nvGrpSpPr>
        <p:grpSpPr bwMode="hidden">
          <a:xfrm>
            <a:off x="698494" y="4456584"/>
            <a:ext cx="28787141" cy="8309121"/>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584"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584"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584"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584"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584" dirty="0"/>
            </a:p>
          </p:txBody>
        </p:sp>
      </p:grpSp>
      <p:sp>
        <p:nvSpPr>
          <p:cNvPr id="2" name="Vertical Title 1"/>
          <p:cNvSpPr>
            <a:spLocks noGrp="1"/>
          </p:cNvSpPr>
          <p:nvPr>
            <p:ph type="title" orient="vert"/>
          </p:nvPr>
        </p:nvSpPr>
        <p:spPr>
          <a:xfrm>
            <a:off x="21877020" y="9034343"/>
            <a:ext cx="6789420" cy="28001166"/>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08760" y="9034340"/>
            <a:ext cx="19865340" cy="28001172"/>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7BB8AF-C16A-4836-A92D-61834B5F0BA5}" type="datetime4">
              <a:rPr lang="en-US" smtClean="0"/>
              <a:pPr/>
              <a:t>August 1,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754380" y="1426475"/>
            <a:ext cx="28696615" cy="29556554"/>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9332" tIns="139666" rIns="279332" bIns="139666" rtlCol="0" anchor="ctr"/>
          <a:lstStyle/>
          <a:p>
            <a:pPr algn="ctr"/>
            <a:endParaRPr lang="en-US" sz="1584" dirty="0"/>
          </a:p>
        </p:txBody>
      </p:sp>
      <p:sp>
        <p:nvSpPr>
          <p:cNvPr id="9" name="Freeform 14"/>
          <p:cNvSpPr>
            <a:spLocks/>
          </p:cNvSpPr>
          <p:nvPr/>
        </p:nvSpPr>
        <p:spPr bwMode="hidden">
          <a:xfrm>
            <a:off x="19956548" y="26230610"/>
            <a:ext cx="9492216" cy="445555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279332" tIns="139666" rIns="279332" bIns="139666" numCol="1" anchor="t" anchorCtr="0" compatLnSpc="1">
            <a:prstTxWarp prst="textNoShape">
              <a:avLst/>
            </a:prstTxWarp>
          </a:bodyPr>
          <a:lstStyle/>
          <a:p>
            <a:endParaRPr lang="en-US" sz="1584" dirty="0"/>
          </a:p>
        </p:txBody>
      </p:sp>
      <p:sp>
        <p:nvSpPr>
          <p:cNvPr id="10" name="Freeform 18"/>
          <p:cNvSpPr>
            <a:spLocks/>
          </p:cNvSpPr>
          <p:nvPr/>
        </p:nvSpPr>
        <p:spPr bwMode="hidden">
          <a:xfrm>
            <a:off x="8643757" y="25429999"/>
            <a:ext cx="18296900" cy="530490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279332" tIns="139666" rIns="279332" bIns="139666" numCol="1" anchor="t" anchorCtr="0" compatLnSpc="1">
            <a:prstTxWarp prst="textNoShape">
              <a:avLst/>
            </a:prstTxWarp>
          </a:bodyPr>
          <a:lstStyle/>
          <a:p>
            <a:endParaRPr lang="en-US" sz="1584" dirty="0"/>
          </a:p>
        </p:txBody>
      </p:sp>
      <p:sp>
        <p:nvSpPr>
          <p:cNvPr id="11" name="Freeform 22"/>
          <p:cNvSpPr>
            <a:spLocks/>
          </p:cNvSpPr>
          <p:nvPr/>
        </p:nvSpPr>
        <p:spPr bwMode="hidden">
          <a:xfrm>
            <a:off x="9334802" y="25506576"/>
            <a:ext cx="18044334" cy="4831493"/>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279332" tIns="139666" rIns="279332" bIns="139666" numCol="1" anchor="t" anchorCtr="0" compatLnSpc="1">
            <a:prstTxWarp prst="textNoShape">
              <a:avLst/>
            </a:prstTxWarp>
          </a:bodyPr>
          <a:lstStyle/>
          <a:p>
            <a:endParaRPr lang="en-US" sz="1584" dirty="0"/>
          </a:p>
        </p:txBody>
      </p:sp>
      <p:sp>
        <p:nvSpPr>
          <p:cNvPr id="12" name="Freeform 26"/>
          <p:cNvSpPr>
            <a:spLocks/>
          </p:cNvSpPr>
          <p:nvPr/>
        </p:nvSpPr>
        <p:spPr bwMode="hidden">
          <a:xfrm>
            <a:off x="18511314" y="25423038"/>
            <a:ext cx="10916400" cy="4065696"/>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279332" tIns="139666" rIns="279332" bIns="139666" numCol="1" anchor="t" anchorCtr="0" compatLnSpc="1">
            <a:prstTxWarp prst="textNoShape">
              <a:avLst/>
            </a:prstTxWarp>
          </a:bodyPr>
          <a:lstStyle/>
          <a:p>
            <a:endParaRPr lang="en-US" sz="1584" dirty="0"/>
          </a:p>
        </p:txBody>
      </p:sp>
      <p:sp useBgFill="1">
        <p:nvSpPr>
          <p:cNvPr id="13" name="Freeform 10"/>
          <p:cNvSpPr>
            <a:spLocks/>
          </p:cNvSpPr>
          <p:nvPr/>
        </p:nvSpPr>
        <p:spPr bwMode="hidden">
          <a:xfrm>
            <a:off x="698494" y="25325571"/>
            <a:ext cx="28787141" cy="8298476"/>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279332" tIns="139666" rIns="279332" bIns="139666" numCol="1" anchor="t" anchorCtr="0" compatLnSpc="1">
            <a:prstTxWarp prst="textNoShape">
              <a:avLst/>
            </a:prstTxWarp>
          </a:bodyPr>
          <a:lstStyle/>
          <a:p>
            <a:endParaRPr lang="en-US" sz="1584" dirty="0"/>
          </a:p>
        </p:txBody>
      </p:sp>
      <p:sp>
        <p:nvSpPr>
          <p:cNvPr id="2" name="Title 1"/>
          <p:cNvSpPr>
            <a:spLocks noGrp="1"/>
          </p:cNvSpPr>
          <p:nvPr>
            <p:ph type="title"/>
          </p:nvPr>
        </p:nvSpPr>
        <p:spPr>
          <a:xfrm>
            <a:off x="2277106" y="15372729"/>
            <a:ext cx="25648920" cy="9509831"/>
          </a:xfrm>
        </p:spPr>
        <p:txBody>
          <a:bodyPr anchor="t">
            <a:normAutofit/>
          </a:bodyPr>
          <a:lstStyle>
            <a:lvl1pPr algn="ctr">
              <a:defRPr sz="13464" b="0" cap="none"/>
            </a:lvl1pPr>
          </a:lstStyle>
          <a:p>
            <a:r>
              <a:rPr lang="en-US"/>
              <a:t>Click to edit Master title style</a:t>
            </a:r>
            <a:endParaRPr lang="en-US" dirty="0"/>
          </a:p>
        </p:txBody>
      </p:sp>
      <p:sp>
        <p:nvSpPr>
          <p:cNvPr id="3" name="Text Placeholder 2"/>
          <p:cNvSpPr>
            <a:spLocks noGrp="1"/>
          </p:cNvSpPr>
          <p:nvPr>
            <p:ph type="body" idx="1"/>
          </p:nvPr>
        </p:nvSpPr>
        <p:spPr>
          <a:xfrm>
            <a:off x="4512305" y="8969746"/>
            <a:ext cx="21178522" cy="5864402"/>
          </a:xfrm>
        </p:spPr>
        <p:txBody>
          <a:bodyPr anchor="b">
            <a:normAutofit/>
          </a:bodyPr>
          <a:lstStyle>
            <a:lvl1pPr marL="0" indent="0" algn="ctr">
              <a:buNone/>
              <a:defRPr sz="6138">
                <a:solidFill>
                  <a:srgbClr val="FFFFFF"/>
                </a:solidFill>
              </a:defRPr>
            </a:lvl1pPr>
            <a:lvl2pPr marL="1396659" indent="0">
              <a:buNone/>
              <a:defRPr sz="5478">
                <a:solidFill>
                  <a:schemeClr val="tx1">
                    <a:tint val="75000"/>
                  </a:schemeClr>
                </a:solidFill>
              </a:defRPr>
            </a:lvl2pPr>
            <a:lvl3pPr marL="2793318" indent="0">
              <a:buNone/>
              <a:defRPr sz="4884">
                <a:solidFill>
                  <a:schemeClr val="tx1">
                    <a:tint val="75000"/>
                  </a:schemeClr>
                </a:solidFill>
              </a:defRPr>
            </a:lvl3pPr>
            <a:lvl4pPr marL="4189978" indent="0">
              <a:buNone/>
              <a:defRPr sz="4290">
                <a:solidFill>
                  <a:schemeClr val="tx1">
                    <a:tint val="75000"/>
                  </a:schemeClr>
                </a:solidFill>
              </a:defRPr>
            </a:lvl4pPr>
            <a:lvl5pPr marL="5586637" indent="0">
              <a:buNone/>
              <a:defRPr sz="4290">
                <a:solidFill>
                  <a:schemeClr val="tx1">
                    <a:tint val="75000"/>
                  </a:schemeClr>
                </a:solidFill>
              </a:defRPr>
            </a:lvl5pPr>
            <a:lvl6pPr marL="6983296" indent="0">
              <a:buNone/>
              <a:defRPr sz="4290">
                <a:solidFill>
                  <a:schemeClr val="tx1">
                    <a:tint val="75000"/>
                  </a:schemeClr>
                </a:solidFill>
              </a:defRPr>
            </a:lvl6pPr>
            <a:lvl7pPr marL="8379955" indent="0">
              <a:buNone/>
              <a:defRPr sz="4290">
                <a:solidFill>
                  <a:schemeClr val="tx1">
                    <a:tint val="75000"/>
                  </a:schemeClr>
                </a:solidFill>
              </a:defRPr>
            </a:lvl7pPr>
            <a:lvl8pPr marL="9776614" indent="0">
              <a:buNone/>
              <a:defRPr sz="4290">
                <a:solidFill>
                  <a:schemeClr val="tx1">
                    <a:tint val="75000"/>
                  </a:schemeClr>
                </a:solidFill>
              </a:defRPr>
            </a:lvl8pPr>
            <a:lvl9pPr marL="11173273" indent="0">
              <a:buNone/>
              <a:defRPr sz="429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670A71-F595-42D4-8597-01C116A5C60F}" type="datetimeFigureOut">
              <a:rPr lang="en-US" smtClean="0"/>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9F9BC8-6932-40D0-A0DD-BD73625167E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1FAA6B6-10E5-4810-BC9F-DA72D8452E73}" type="datetime1">
              <a:rPr lang="en-US" smtClean="0"/>
              <a:pPr/>
              <a:t>8/1/2018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9" name="Content Placeholder 8"/>
          <p:cNvSpPr>
            <a:spLocks noGrp="1"/>
          </p:cNvSpPr>
          <p:nvPr>
            <p:ph sz="quarter" idx="13"/>
          </p:nvPr>
        </p:nvSpPr>
        <p:spPr>
          <a:xfrm>
            <a:off x="2232961" y="16718283"/>
            <a:ext cx="12613234" cy="215112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15329001" y="16718283"/>
            <a:ext cx="12613234" cy="215112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32965" y="16711556"/>
            <a:ext cx="12613234" cy="3992145"/>
          </a:xfrm>
        </p:spPr>
        <p:txBody>
          <a:bodyPr anchor="ctr"/>
          <a:lstStyle>
            <a:lvl1pPr marL="0" indent="0" algn="ctr">
              <a:buNone/>
              <a:defRPr sz="7326" b="0">
                <a:solidFill>
                  <a:schemeClr val="tx2"/>
                </a:solidFill>
                <a:latin typeface="+mj-lt"/>
              </a:defRPr>
            </a:lvl1pPr>
            <a:lvl2pPr marL="1396659" indent="0">
              <a:buNone/>
              <a:defRPr sz="6138" b="1"/>
            </a:lvl2pPr>
            <a:lvl3pPr marL="2793318" indent="0">
              <a:buNone/>
              <a:defRPr sz="5478" b="1"/>
            </a:lvl3pPr>
            <a:lvl4pPr marL="4189978" indent="0">
              <a:buNone/>
              <a:defRPr sz="4884" b="1"/>
            </a:lvl4pPr>
            <a:lvl5pPr marL="5586637" indent="0">
              <a:buNone/>
              <a:defRPr sz="4884" b="1"/>
            </a:lvl5pPr>
            <a:lvl6pPr marL="6983296" indent="0">
              <a:buNone/>
              <a:defRPr sz="4884" b="1"/>
            </a:lvl6pPr>
            <a:lvl7pPr marL="8379955" indent="0">
              <a:buNone/>
              <a:defRPr sz="4884" b="1"/>
            </a:lvl7pPr>
            <a:lvl8pPr marL="9776614" indent="0">
              <a:buNone/>
              <a:defRPr sz="4884" b="1"/>
            </a:lvl8pPr>
            <a:lvl9pPr marL="11173273" indent="0">
              <a:buNone/>
              <a:defRPr sz="4884" b="1"/>
            </a:lvl9pPr>
          </a:lstStyle>
          <a:p>
            <a:pPr lvl="0"/>
            <a:r>
              <a:rPr lang="en-US"/>
              <a:t>Click to edit Master text styles</a:t>
            </a:r>
          </a:p>
        </p:txBody>
      </p:sp>
      <p:sp>
        <p:nvSpPr>
          <p:cNvPr id="4" name="Content Placeholder 3"/>
          <p:cNvSpPr>
            <a:spLocks noGrp="1"/>
          </p:cNvSpPr>
          <p:nvPr>
            <p:ph sz="half" idx="2"/>
          </p:nvPr>
        </p:nvSpPr>
        <p:spPr>
          <a:xfrm>
            <a:off x="2235198" y="21397122"/>
            <a:ext cx="12606182" cy="16830423"/>
          </a:xfrm>
        </p:spPr>
        <p:txBody>
          <a:bodyPr/>
          <a:lstStyle>
            <a:lvl1pPr>
              <a:defRPr sz="6138"/>
            </a:lvl1pPr>
            <a:lvl2pPr>
              <a:defRPr sz="5478"/>
            </a:lvl2pPr>
            <a:lvl3pPr>
              <a:defRPr sz="4884"/>
            </a:lvl3pPr>
            <a:lvl4pPr>
              <a:defRPr sz="4290"/>
            </a:lvl4pPr>
            <a:lvl5pPr>
              <a:defRPr sz="4290"/>
            </a:lvl5pPr>
            <a:lvl6pPr>
              <a:defRPr sz="4884"/>
            </a:lvl6pPr>
            <a:lvl7pPr>
              <a:defRPr sz="4884"/>
            </a:lvl7pPr>
            <a:lvl8pPr>
              <a:defRPr sz="4884"/>
            </a:lvl8pPr>
            <a:lvl9pPr>
              <a:defRPr sz="48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39060" y="16711550"/>
            <a:ext cx="12613234" cy="3992145"/>
          </a:xfrm>
        </p:spPr>
        <p:txBody>
          <a:bodyPr anchor="ctr"/>
          <a:lstStyle>
            <a:lvl1pPr marL="0" indent="0" algn="ctr">
              <a:buNone/>
              <a:defRPr sz="7326" b="0" i="0">
                <a:solidFill>
                  <a:schemeClr val="tx2"/>
                </a:solidFill>
                <a:latin typeface="+mj-lt"/>
              </a:defRPr>
            </a:lvl1pPr>
            <a:lvl2pPr marL="1396659" indent="0">
              <a:buNone/>
              <a:defRPr sz="6138" b="1"/>
            </a:lvl2pPr>
            <a:lvl3pPr marL="2793318" indent="0">
              <a:buNone/>
              <a:defRPr sz="5478" b="1"/>
            </a:lvl3pPr>
            <a:lvl4pPr marL="4189978" indent="0">
              <a:buNone/>
              <a:defRPr sz="4884" b="1"/>
            </a:lvl4pPr>
            <a:lvl5pPr marL="5586637" indent="0">
              <a:buNone/>
              <a:defRPr sz="4884" b="1"/>
            </a:lvl5pPr>
            <a:lvl6pPr marL="6983296" indent="0">
              <a:buNone/>
              <a:defRPr sz="4884" b="1"/>
            </a:lvl6pPr>
            <a:lvl7pPr marL="8379955" indent="0">
              <a:buNone/>
              <a:defRPr sz="4884" b="1"/>
            </a:lvl7pPr>
            <a:lvl8pPr marL="9776614" indent="0">
              <a:buNone/>
              <a:defRPr sz="4884" b="1"/>
            </a:lvl8pPr>
            <a:lvl9pPr marL="11173273" indent="0">
              <a:buNone/>
              <a:defRPr sz="4884" b="1"/>
            </a:lvl9pPr>
          </a:lstStyle>
          <a:p>
            <a:pPr lvl="0"/>
            <a:r>
              <a:rPr lang="en-US"/>
              <a:t>Click to edit Master text styles</a:t>
            </a:r>
          </a:p>
        </p:txBody>
      </p:sp>
      <p:sp>
        <p:nvSpPr>
          <p:cNvPr id="6" name="Content Placeholder 5"/>
          <p:cNvSpPr>
            <a:spLocks noGrp="1"/>
          </p:cNvSpPr>
          <p:nvPr>
            <p:ph sz="quarter" idx="4"/>
          </p:nvPr>
        </p:nvSpPr>
        <p:spPr>
          <a:xfrm>
            <a:off x="15328582" y="21397122"/>
            <a:ext cx="12613234" cy="16830423"/>
          </a:xfrm>
        </p:spPr>
        <p:txBody>
          <a:bodyPr/>
          <a:lstStyle>
            <a:lvl1pPr>
              <a:defRPr sz="6138"/>
            </a:lvl1pPr>
            <a:lvl2pPr>
              <a:defRPr sz="5478"/>
            </a:lvl2pPr>
            <a:lvl3pPr>
              <a:defRPr sz="4884"/>
            </a:lvl3pPr>
            <a:lvl4pPr>
              <a:defRPr sz="4290"/>
            </a:lvl4pPr>
            <a:lvl5pPr>
              <a:defRPr sz="4290"/>
            </a:lvl5pPr>
            <a:lvl6pPr>
              <a:defRPr sz="4884"/>
            </a:lvl6pPr>
            <a:lvl7pPr>
              <a:defRPr sz="4884"/>
            </a:lvl7pPr>
            <a:lvl8pPr>
              <a:defRPr sz="4884"/>
            </a:lvl8pPr>
            <a:lvl9pPr>
              <a:defRPr sz="48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August 1, 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B012D-77A1-44B0-BB26-329BA1EE55C9}" type="datetime4">
              <a:rPr lang="en-US" smtClean="0"/>
              <a:pPr/>
              <a:t>August 1, 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754380" y="1426475"/>
            <a:ext cx="28696615" cy="8901201"/>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9332" tIns="139666" rIns="279332" bIns="139666" rtlCol="0" anchor="ctr"/>
          <a:lstStyle/>
          <a:p>
            <a:pPr algn="ctr"/>
            <a:endParaRPr lang="en-US" sz="1584" dirty="0"/>
          </a:p>
        </p:txBody>
      </p:sp>
      <p:grpSp>
        <p:nvGrpSpPr>
          <p:cNvPr id="6" name="Group 5"/>
          <p:cNvGrpSpPr>
            <a:grpSpLocks noChangeAspect="1"/>
          </p:cNvGrpSpPr>
          <p:nvPr/>
        </p:nvGrpSpPr>
        <p:grpSpPr bwMode="hidden">
          <a:xfrm>
            <a:off x="698494" y="4456585"/>
            <a:ext cx="28787141" cy="8298476"/>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584"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584"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584"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584"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584" dirty="0"/>
            </a:p>
          </p:txBody>
        </p:sp>
      </p:grpSp>
      <p:sp>
        <p:nvSpPr>
          <p:cNvPr id="2" name="Date Placeholder 1"/>
          <p:cNvSpPr>
            <a:spLocks noGrp="1"/>
          </p:cNvSpPr>
          <p:nvPr>
            <p:ph type="dt" sz="half" idx="10"/>
          </p:nvPr>
        </p:nvSpPr>
        <p:spPr/>
        <p:txBody>
          <a:bodyPr/>
          <a:lstStyle/>
          <a:p>
            <a:fld id="{94B7499E-3031-413E-B01E-B94970708CAA}" type="datetime4">
              <a:rPr lang="en-US" smtClean="0"/>
              <a:pPr/>
              <a:t>August 1, 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754380" y="1426475"/>
            <a:ext cx="28696615" cy="8901201"/>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9332" tIns="139666" rIns="279332" bIns="139666" rtlCol="0" anchor="ctr"/>
          <a:lstStyle/>
          <a:p>
            <a:pPr algn="ctr"/>
            <a:endParaRPr lang="en-US" sz="1584" dirty="0"/>
          </a:p>
        </p:txBody>
      </p:sp>
      <p:sp>
        <p:nvSpPr>
          <p:cNvPr id="5" name="Date Placeholder 4"/>
          <p:cNvSpPr>
            <a:spLocks noGrp="1"/>
          </p:cNvSpPr>
          <p:nvPr>
            <p:ph type="dt" sz="half" idx="10"/>
          </p:nvPr>
        </p:nvSpPr>
        <p:spPr/>
        <p:txBody>
          <a:bodyPr/>
          <a:lstStyle/>
          <a:p>
            <a:fld id="{9D1D110F-3F4E-48D9-B8AA-5D0E825AFDBA}" type="datetime1">
              <a:rPr lang="en-US" smtClean="0"/>
              <a:pPr/>
              <a:t>8/1/2018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4" name="Text Placeholder 3"/>
          <p:cNvSpPr>
            <a:spLocks noGrp="1"/>
          </p:cNvSpPr>
          <p:nvPr>
            <p:ph type="body" sz="half" idx="2"/>
          </p:nvPr>
        </p:nvSpPr>
        <p:spPr>
          <a:xfrm>
            <a:off x="3017520" y="22348105"/>
            <a:ext cx="11064240" cy="11887294"/>
          </a:xfrm>
        </p:spPr>
        <p:txBody>
          <a:bodyPr anchor="t">
            <a:normAutofit/>
          </a:bodyPr>
          <a:lstStyle>
            <a:lvl1pPr marL="0" indent="0">
              <a:spcBef>
                <a:spcPts val="0"/>
              </a:spcBef>
              <a:spcAft>
                <a:spcPts val="1833"/>
              </a:spcAft>
              <a:buNone/>
              <a:defRPr sz="5478">
                <a:solidFill>
                  <a:schemeClr val="tx2"/>
                </a:solidFill>
              </a:defRPr>
            </a:lvl1pPr>
            <a:lvl2pPr marL="1396659" indent="0">
              <a:buNone/>
              <a:defRPr sz="3696"/>
            </a:lvl2pPr>
            <a:lvl3pPr marL="2793318" indent="0">
              <a:buNone/>
              <a:defRPr sz="3036"/>
            </a:lvl3pPr>
            <a:lvl4pPr marL="4189978" indent="0">
              <a:buNone/>
              <a:defRPr sz="2772"/>
            </a:lvl4pPr>
            <a:lvl5pPr marL="5586637" indent="0">
              <a:buNone/>
              <a:defRPr sz="2772"/>
            </a:lvl5pPr>
            <a:lvl6pPr marL="6983296" indent="0">
              <a:buNone/>
              <a:defRPr sz="2772"/>
            </a:lvl6pPr>
            <a:lvl7pPr marL="8379955" indent="0">
              <a:buNone/>
              <a:defRPr sz="2772"/>
            </a:lvl7pPr>
            <a:lvl8pPr marL="9776614" indent="0">
              <a:buNone/>
              <a:defRPr sz="2772"/>
            </a:lvl8pPr>
            <a:lvl9pPr marL="11173273" indent="0">
              <a:buNone/>
              <a:defRPr sz="2772"/>
            </a:lvl9pPr>
          </a:lstStyle>
          <a:p>
            <a:pPr lvl="0"/>
            <a:r>
              <a:rPr lang="en-US"/>
              <a:t>Click to edit Master text styles</a:t>
            </a:r>
          </a:p>
        </p:txBody>
      </p:sp>
      <p:grpSp>
        <p:nvGrpSpPr>
          <p:cNvPr id="2" name="Group 23"/>
          <p:cNvGrpSpPr>
            <a:grpSpLocks noChangeAspect="1"/>
          </p:cNvGrpSpPr>
          <p:nvPr/>
        </p:nvGrpSpPr>
        <p:grpSpPr bwMode="hidden">
          <a:xfrm>
            <a:off x="698494" y="4456584"/>
            <a:ext cx="28787141" cy="8309121"/>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584"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584"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584"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584"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584" dirty="0"/>
            </a:p>
          </p:txBody>
        </p:sp>
      </p:grpSp>
      <p:sp>
        <p:nvSpPr>
          <p:cNvPr id="22" name="Title 21"/>
          <p:cNvSpPr>
            <a:spLocks noGrp="1"/>
          </p:cNvSpPr>
          <p:nvPr>
            <p:ph type="title"/>
          </p:nvPr>
        </p:nvSpPr>
        <p:spPr>
          <a:xfrm>
            <a:off x="3017520" y="14264746"/>
            <a:ext cx="11064240" cy="7817080"/>
          </a:xfrm>
        </p:spPr>
        <p:txBody>
          <a:bodyPr anchor="b">
            <a:noAutofit/>
          </a:bodyPr>
          <a:lstStyle>
            <a:lvl1pPr algn="l">
              <a:defRPr sz="9768">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15351475" y="11411797"/>
            <a:ext cx="12883451" cy="23774577"/>
          </a:xfrm>
        </p:spPr>
        <p:txBody>
          <a:bodyPr anchor="ctr"/>
          <a:lstStyle>
            <a:lvl1pPr>
              <a:buClr>
                <a:schemeClr val="bg1"/>
              </a:buClr>
              <a:defRPr sz="6732">
                <a:solidFill>
                  <a:schemeClr val="tx2"/>
                </a:solidFill>
              </a:defRPr>
            </a:lvl1pPr>
            <a:lvl2pPr>
              <a:buClr>
                <a:schemeClr val="bg1"/>
              </a:buClr>
              <a:defRPr sz="6138">
                <a:solidFill>
                  <a:schemeClr val="tx2"/>
                </a:solidFill>
              </a:defRPr>
            </a:lvl2pPr>
            <a:lvl3pPr>
              <a:buClr>
                <a:schemeClr val="bg1"/>
              </a:buClr>
              <a:defRPr sz="5478">
                <a:solidFill>
                  <a:schemeClr val="tx2"/>
                </a:solidFill>
              </a:defRPr>
            </a:lvl3pPr>
            <a:lvl4pPr>
              <a:buClr>
                <a:schemeClr val="bg1"/>
              </a:buClr>
              <a:defRPr sz="4884">
                <a:solidFill>
                  <a:schemeClr val="tx2"/>
                </a:solidFill>
              </a:defRPr>
            </a:lvl4pPr>
            <a:lvl5pPr>
              <a:buClr>
                <a:schemeClr val="bg1"/>
              </a:buClr>
              <a:defRPr sz="4884">
                <a:solidFill>
                  <a:schemeClr val="tx2"/>
                </a:solidFill>
              </a:defRPr>
            </a:lvl5pPr>
            <a:lvl6pPr>
              <a:defRPr sz="6138"/>
            </a:lvl6pPr>
            <a:lvl7pPr>
              <a:defRPr sz="6138"/>
            </a:lvl7pPr>
            <a:lvl8pPr>
              <a:defRPr sz="6138"/>
            </a:lvl8pPr>
            <a:lvl9pPr>
              <a:defRPr sz="61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754380" y="1426475"/>
            <a:ext cx="28696615" cy="37658929"/>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9332" tIns="139666" rIns="279332" bIns="139666" rtlCol="0" anchor="ctr"/>
          <a:lstStyle/>
          <a:p>
            <a:pPr algn="ctr"/>
            <a:endParaRPr lang="en-US" sz="1584" dirty="0"/>
          </a:p>
        </p:txBody>
      </p:sp>
      <p:grpSp>
        <p:nvGrpSpPr>
          <p:cNvPr id="9" name="Group 8"/>
          <p:cNvGrpSpPr>
            <a:grpSpLocks noChangeAspect="1"/>
          </p:cNvGrpSpPr>
          <p:nvPr/>
        </p:nvGrpSpPr>
        <p:grpSpPr bwMode="hidden">
          <a:xfrm>
            <a:off x="698494" y="33408978"/>
            <a:ext cx="28787141" cy="8309121"/>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584"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584"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584"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584"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584" dirty="0"/>
            </a:p>
          </p:txBody>
        </p:sp>
      </p:grpSp>
      <p:sp>
        <p:nvSpPr>
          <p:cNvPr id="2" name="Title 1"/>
          <p:cNvSpPr>
            <a:spLocks noGrp="1"/>
          </p:cNvSpPr>
          <p:nvPr>
            <p:ph type="title"/>
          </p:nvPr>
        </p:nvSpPr>
        <p:spPr>
          <a:xfrm>
            <a:off x="16084714" y="2113299"/>
            <a:ext cx="12581729" cy="15162901"/>
          </a:xfrm>
        </p:spPr>
        <p:txBody>
          <a:bodyPr anchor="b">
            <a:normAutofit/>
          </a:bodyPr>
          <a:lstStyle>
            <a:lvl1pPr algn="l">
              <a:defRPr sz="858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6065501" y="17381859"/>
            <a:ext cx="12600941" cy="15110066"/>
          </a:xfrm>
        </p:spPr>
        <p:txBody>
          <a:bodyPr>
            <a:normAutofit/>
          </a:bodyPr>
          <a:lstStyle>
            <a:lvl1pPr marL="0" indent="0">
              <a:buNone/>
              <a:defRPr sz="5478">
                <a:solidFill>
                  <a:srgbClr val="FFFFFF"/>
                </a:solidFill>
              </a:defRPr>
            </a:lvl1pPr>
            <a:lvl2pPr marL="1396659" indent="0">
              <a:buNone/>
              <a:defRPr sz="3696"/>
            </a:lvl2pPr>
            <a:lvl3pPr marL="2793318" indent="0">
              <a:buNone/>
              <a:defRPr sz="3036"/>
            </a:lvl3pPr>
            <a:lvl4pPr marL="4189978" indent="0">
              <a:buNone/>
              <a:defRPr sz="2772"/>
            </a:lvl4pPr>
            <a:lvl5pPr marL="5586637" indent="0">
              <a:buNone/>
              <a:defRPr sz="2772"/>
            </a:lvl5pPr>
            <a:lvl6pPr marL="6983296" indent="0">
              <a:buNone/>
              <a:defRPr sz="2772"/>
            </a:lvl6pPr>
            <a:lvl7pPr marL="8379955" indent="0">
              <a:buNone/>
              <a:defRPr sz="2772"/>
            </a:lvl7pPr>
            <a:lvl8pPr marL="9776614" indent="0">
              <a:buNone/>
              <a:defRPr sz="2772"/>
            </a:lvl8pPr>
            <a:lvl9pPr marL="11173273" indent="0">
              <a:buNone/>
              <a:defRPr sz="2772"/>
            </a:lvl9pPr>
          </a:lstStyle>
          <a:p>
            <a:pPr lvl="0"/>
            <a:r>
              <a:rPr lang="en-US"/>
              <a:t>Click to edit Master text styles</a:t>
            </a:r>
          </a:p>
        </p:txBody>
      </p:sp>
      <p:sp>
        <p:nvSpPr>
          <p:cNvPr id="5" name="Date Placeholder 4"/>
          <p:cNvSpPr>
            <a:spLocks noGrp="1"/>
          </p:cNvSpPr>
          <p:nvPr>
            <p:ph type="dt" sz="half" idx="10"/>
          </p:nvPr>
        </p:nvSpPr>
        <p:spPr/>
        <p:txBody>
          <a:bodyPr/>
          <a:lstStyle/>
          <a:p>
            <a:fld id="{9D1D110F-3F4E-48D9-B8AA-5D0E825AFDBA}" type="datetime1">
              <a:rPr lang="en-US" smtClean="0"/>
              <a:pPr/>
              <a:t>8/1/2018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3" name="Picture Placeholder 2"/>
          <p:cNvSpPr>
            <a:spLocks noGrp="1"/>
          </p:cNvSpPr>
          <p:nvPr>
            <p:ph type="pic" idx="1"/>
          </p:nvPr>
        </p:nvSpPr>
        <p:spPr>
          <a:xfrm>
            <a:off x="2766060" y="8558848"/>
            <a:ext cx="11768328" cy="18258875"/>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9768">
                <a:solidFill>
                  <a:schemeClr val="bg1"/>
                </a:solidFill>
              </a:defRPr>
            </a:lvl1pPr>
            <a:lvl2pPr marL="1396659" indent="0">
              <a:buNone/>
              <a:defRPr sz="8580"/>
            </a:lvl2pPr>
            <a:lvl3pPr marL="2793318" indent="0">
              <a:buNone/>
              <a:defRPr sz="7326"/>
            </a:lvl3pPr>
            <a:lvl4pPr marL="4189978" indent="0">
              <a:buNone/>
              <a:defRPr sz="6138"/>
            </a:lvl4pPr>
            <a:lvl5pPr marL="5586637" indent="0">
              <a:buNone/>
              <a:defRPr sz="6138"/>
            </a:lvl5pPr>
            <a:lvl6pPr marL="6983296" indent="0">
              <a:buNone/>
              <a:defRPr sz="6138"/>
            </a:lvl6pPr>
            <a:lvl7pPr marL="8379955" indent="0">
              <a:buNone/>
              <a:defRPr sz="6138"/>
            </a:lvl7pPr>
            <a:lvl8pPr marL="9776614" indent="0">
              <a:buNone/>
              <a:defRPr sz="6138"/>
            </a:lvl8pPr>
            <a:lvl9pPr marL="11173273" indent="0">
              <a:buNone/>
              <a:defRPr sz="6138"/>
            </a:lvl9pPr>
          </a:lstStyle>
          <a:p>
            <a:r>
              <a:rPr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4" name="Rounded Rectangle 13"/>
          <p:cNvSpPr/>
          <p:nvPr/>
        </p:nvSpPr>
        <p:spPr>
          <a:xfrm>
            <a:off x="754380" y="1426474"/>
            <a:ext cx="28696615" cy="15405926"/>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279332" tIns="139666" rIns="279332" bIns="139666" rtlCol="0" anchor="ctr"/>
          <a:lstStyle/>
          <a:p>
            <a:pPr algn="ctr"/>
            <a:endParaRPr lang="en-US" sz="1584" dirty="0"/>
          </a:p>
        </p:txBody>
      </p:sp>
      <p:grpSp>
        <p:nvGrpSpPr>
          <p:cNvPr id="8" name="Group 15"/>
          <p:cNvGrpSpPr>
            <a:grpSpLocks noChangeAspect="1"/>
          </p:cNvGrpSpPr>
          <p:nvPr/>
        </p:nvGrpSpPr>
        <p:grpSpPr bwMode="hidden">
          <a:xfrm>
            <a:off x="698494" y="10479716"/>
            <a:ext cx="28787141" cy="8298476"/>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584"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584"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584"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584"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584" dirty="0"/>
            </a:p>
          </p:txBody>
        </p:sp>
      </p:grpSp>
      <p:sp>
        <p:nvSpPr>
          <p:cNvPr id="2" name="Title Placeholder 1"/>
          <p:cNvSpPr>
            <a:spLocks noGrp="1"/>
          </p:cNvSpPr>
          <p:nvPr>
            <p:ph type="title"/>
          </p:nvPr>
        </p:nvSpPr>
        <p:spPr>
          <a:xfrm>
            <a:off x="1508760" y="2111183"/>
            <a:ext cx="27157680" cy="7817080"/>
          </a:xfrm>
          <a:prstGeom prst="rect">
            <a:avLst/>
          </a:prstGeom>
        </p:spPr>
        <p:txBody>
          <a:bodyPr vert="horz" lIns="423230" tIns="211615" rIns="423230" bIns="211615"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17040118" y="39001317"/>
            <a:ext cx="12496077" cy="2278396"/>
          </a:xfrm>
          <a:prstGeom prst="rect">
            <a:avLst/>
          </a:prstGeom>
        </p:spPr>
        <p:txBody>
          <a:bodyPr vert="horz" lIns="423230" tIns="211615" rIns="423230" bIns="211615" rtlCol="0" anchor="ctr"/>
          <a:lstStyle>
            <a:lvl1pPr algn="r">
              <a:defRPr sz="3036">
                <a:solidFill>
                  <a:schemeClr val="tx2"/>
                </a:solidFill>
              </a:defRPr>
            </a:lvl1pPr>
          </a:lstStyle>
          <a:p>
            <a:fld id="{9D1D110F-3F4E-48D9-B8AA-5D0E825AFDBA}" type="datetime1">
              <a:rPr lang="en-US" smtClean="0"/>
              <a:pPr/>
              <a:t>8/1/2018</a:t>
            </a:fld>
            <a:endParaRPr lang="en-US" dirty="0"/>
          </a:p>
        </p:txBody>
      </p:sp>
      <p:sp>
        <p:nvSpPr>
          <p:cNvPr id="5" name="Footer Placeholder 4"/>
          <p:cNvSpPr>
            <a:spLocks noGrp="1"/>
          </p:cNvSpPr>
          <p:nvPr>
            <p:ph type="ftr" sz="quarter" idx="3"/>
          </p:nvPr>
        </p:nvSpPr>
        <p:spPr>
          <a:xfrm>
            <a:off x="639008" y="39001317"/>
            <a:ext cx="12496080" cy="2278396"/>
          </a:xfrm>
          <a:prstGeom prst="rect">
            <a:avLst/>
          </a:prstGeom>
        </p:spPr>
        <p:txBody>
          <a:bodyPr vert="horz" lIns="423230" tIns="211615" rIns="423230" bIns="211615" rtlCol="0" anchor="ctr"/>
          <a:lstStyle>
            <a:lvl1pPr algn="l">
              <a:defRPr sz="3036">
                <a:solidFill>
                  <a:schemeClr val="tx2"/>
                </a:solidFill>
              </a:defRPr>
            </a:lvl1pPr>
          </a:lstStyle>
          <a:p>
            <a:endParaRPr lang="en-US" dirty="0"/>
          </a:p>
        </p:txBody>
      </p:sp>
      <p:sp>
        <p:nvSpPr>
          <p:cNvPr id="6" name="Slide Number Placeholder 5"/>
          <p:cNvSpPr>
            <a:spLocks noGrp="1"/>
          </p:cNvSpPr>
          <p:nvPr>
            <p:ph type="sldNum" sz="quarter" idx="4"/>
          </p:nvPr>
        </p:nvSpPr>
        <p:spPr>
          <a:xfrm>
            <a:off x="13170590" y="39001311"/>
            <a:ext cx="3834026" cy="2278396"/>
          </a:xfrm>
          <a:prstGeom prst="rect">
            <a:avLst/>
          </a:prstGeom>
        </p:spPr>
        <p:txBody>
          <a:bodyPr vert="horz" lIns="423230" tIns="211615" rIns="423230" bIns="211615" rtlCol="0" anchor="ctr"/>
          <a:lstStyle>
            <a:lvl1pPr algn="ctr">
              <a:defRPr sz="3036">
                <a:solidFill>
                  <a:schemeClr val="tx2"/>
                </a:solidFill>
              </a:defRPr>
            </a:lvl1pPr>
          </a:lstStyle>
          <a:p>
            <a:fld id="{2754ED01-E2A0-4C1E-8E21-014B99041579}" type="slidenum">
              <a:rPr lang="en-US" smtClean="0"/>
              <a:pPr/>
              <a:t>‹#›</a:t>
            </a:fld>
            <a:endParaRPr lang="en-US" dirty="0"/>
          </a:p>
        </p:txBody>
      </p:sp>
      <p:sp>
        <p:nvSpPr>
          <p:cNvPr id="3" name="Text Placeholder 2"/>
          <p:cNvSpPr>
            <a:spLocks noGrp="1"/>
          </p:cNvSpPr>
          <p:nvPr>
            <p:ph type="body" idx="1"/>
          </p:nvPr>
        </p:nvSpPr>
        <p:spPr>
          <a:xfrm>
            <a:off x="2877823" y="16695039"/>
            <a:ext cx="24447499" cy="21532503"/>
          </a:xfrm>
          <a:prstGeom prst="rect">
            <a:avLst/>
          </a:prstGeom>
        </p:spPr>
        <p:txBody>
          <a:bodyPr vert="horz" lIns="423230" tIns="211615" rIns="423230" bIns="21161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xStyles>
    <p:titleStyle>
      <a:lvl1pPr algn="ctr" defTabSz="2793318" rtl="0" eaLnBrk="1" latinLnBrk="0" hangingPunct="1">
        <a:spcBef>
          <a:spcPct val="0"/>
        </a:spcBef>
        <a:buNone/>
        <a:defRPr sz="13464"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837995" indent="-837995" algn="l" defTabSz="2793318" rtl="0" eaLnBrk="1" latinLnBrk="0" hangingPunct="1">
        <a:spcBef>
          <a:spcPct val="20000"/>
        </a:spcBef>
        <a:buClr>
          <a:schemeClr val="accent1"/>
        </a:buClr>
        <a:buSzPct val="100000"/>
        <a:buFont typeface="Symbol" pitchFamily="18" charset="2"/>
        <a:buChar char=""/>
        <a:defRPr sz="7326" kern="1200">
          <a:solidFill>
            <a:schemeClr val="tx2"/>
          </a:solidFill>
          <a:latin typeface="+mn-lt"/>
          <a:ea typeface="+mn-ea"/>
          <a:cs typeface="+mn-cs"/>
        </a:defRPr>
      </a:lvl1pPr>
      <a:lvl2pPr marL="1760374" indent="-837995" algn="l" defTabSz="2793318" rtl="0" eaLnBrk="1" latinLnBrk="0" hangingPunct="1">
        <a:spcBef>
          <a:spcPct val="20000"/>
        </a:spcBef>
        <a:buClr>
          <a:schemeClr val="accent1"/>
        </a:buClr>
        <a:buSzPct val="100000"/>
        <a:buFont typeface="Symbol" pitchFamily="18" charset="2"/>
        <a:buChar char=""/>
        <a:defRPr sz="6732" kern="1200">
          <a:solidFill>
            <a:schemeClr val="tx2"/>
          </a:solidFill>
          <a:latin typeface="+mn-lt"/>
          <a:ea typeface="+mn-ea"/>
          <a:cs typeface="+mn-cs"/>
        </a:defRPr>
      </a:lvl2pPr>
      <a:lvl3pPr marL="2613888" indent="-698330" algn="l" defTabSz="2793318" rtl="0" eaLnBrk="1" latinLnBrk="0" hangingPunct="1">
        <a:spcBef>
          <a:spcPct val="20000"/>
        </a:spcBef>
        <a:buClr>
          <a:schemeClr val="accent1"/>
        </a:buClr>
        <a:buSzPct val="100000"/>
        <a:buFont typeface="Symbol" pitchFamily="18" charset="2"/>
        <a:buChar char=""/>
        <a:defRPr sz="6138" kern="1200">
          <a:solidFill>
            <a:schemeClr val="tx2"/>
          </a:solidFill>
          <a:latin typeface="+mn-lt"/>
          <a:ea typeface="+mn-ea"/>
          <a:cs typeface="+mn-cs"/>
        </a:defRPr>
      </a:lvl3pPr>
      <a:lvl4pPr marL="3491648" indent="-698330" algn="l" defTabSz="2793318" rtl="0" eaLnBrk="1" latinLnBrk="0" hangingPunct="1">
        <a:spcBef>
          <a:spcPct val="20000"/>
        </a:spcBef>
        <a:buClr>
          <a:schemeClr val="accent1"/>
        </a:buClr>
        <a:buSzPct val="100000"/>
        <a:buFont typeface="Symbol" pitchFamily="18" charset="2"/>
        <a:buChar char=""/>
        <a:defRPr sz="5478" kern="1200">
          <a:solidFill>
            <a:schemeClr val="tx2"/>
          </a:solidFill>
          <a:latin typeface="+mn-lt"/>
          <a:ea typeface="+mn-ea"/>
          <a:cs typeface="+mn-cs"/>
        </a:defRPr>
      </a:lvl4pPr>
      <a:lvl5pPr marL="4469309" indent="-698330" algn="l" defTabSz="2793318" rtl="0" eaLnBrk="1" latinLnBrk="0" hangingPunct="1">
        <a:spcBef>
          <a:spcPct val="20000"/>
        </a:spcBef>
        <a:buClr>
          <a:schemeClr val="accent1"/>
        </a:buClr>
        <a:buSzPct val="100000"/>
        <a:buFont typeface="Symbol" pitchFamily="18" charset="2"/>
        <a:buChar char=""/>
        <a:defRPr sz="4884" kern="1200">
          <a:solidFill>
            <a:schemeClr val="tx2"/>
          </a:solidFill>
          <a:latin typeface="+mn-lt"/>
          <a:ea typeface="+mn-ea"/>
          <a:cs typeface="+mn-cs"/>
        </a:defRPr>
      </a:lvl5pPr>
      <a:lvl6pPr marL="5446971" indent="-698330" algn="l" defTabSz="2793318" rtl="0" eaLnBrk="1" latinLnBrk="0" hangingPunct="1">
        <a:spcBef>
          <a:spcPts val="1173"/>
        </a:spcBef>
        <a:buClr>
          <a:schemeClr val="accent1"/>
        </a:buClr>
        <a:buFont typeface="Symbol" pitchFamily="18" charset="2"/>
        <a:buChar char="*"/>
        <a:defRPr sz="4290" kern="1200">
          <a:solidFill>
            <a:schemeClr val="tx2"/>
          </a:solidFill>
          <a:latin typeface="+mn-lt"/>
          <a:ea typeface="+mn-ea"/>
          <a:cs typeface="+mn-cs"/>
        </a:defRPr>
      </a:lvl6pPr>
      <a:lvl7pPr marL="6424632" indent="-698330" algn="l" defTabSz="2793318" rtl="0" eaLnBrk="1" latinLnBrk="0" hangingPunct="1">
        <a:spcBef>
          <a:spcPts val="1173"/>
        </a:spcBef>
        <a:buClr>
          <a:schemeClr val="accent1"/>
        </a:buClr>
        <a:buFont typeface="Symbol" pitchFamily="18" charset="2"/>
        <a:buChar char="*"/>
        <a:defRPr sz="4290" kern="1200">
          <a:solidFill>
            <a:schemeClr val="tx2"/>
          </a:solidFill>
          <a:latin typeface="+mn-lt"/>
          <a:ea typeface="+mn-ea"/>
          <a:cs typeface="+mn-cs"/>
        </a:defRPr>
      </a:lvl7pPr>
      <a:lvl8pPr marL="7402293" indent="-698330" algn="l" defTabSz="2793318" rtl="0" eaLnBrk="1" latinLnBrk="0" hangingPunct="1">
        <a:spcBef>
          <a:spcPts val="1173"/>
        </a:spcBef>
        <a:buClr>
          <a:schemeClr val="accent1"/>
        </a:buClr>
        <a:buFont typeface="Symbol" pitchFamily="18" charset="2"/>
        <a:buChar char="*"/>
        <a:defRPr sz="4290" kern="1200">
          <a:solidFill>
            <a:schemeClr val="tx2"/>
          </a:solidFill>
          <a:latin typeface="+mn-lt"/>
          <a:ea typeface="+mn-ea"/>
          <a:cs typeface="+mn-cs"/>
        </a:defRPr>
      </a:lvl8pPr>
      <a:lvl9pPr marL="8379955" indent="-698330" algn="l" defTabSz="2793318" rtl="0" eaLnBrk="1" latinLnBrk="0" hangingPunct="1">
        <a:spcBef>
          <a:spcPts val="1173"/>
        </a:spcBef>
        <a:buClr>
          <a:schemeClr val="accent1"/>
        </a:buClr>
        <a:buFont typeface="Symbol" pitchFamily="18" charset="2"/>
        <a:buChar char="*"/>
        <a:defRPr sz="4290" kern="1200">
          <a:solidFill>
            <a:schemeClr val="tx2"/>
          </a:solidFill>
          <a:latin typeface="+mn-lt"/>
          <a:ea typeface="+mn-ea"/>
          <a:cs typeface="+mn-cs"/>
        </a:defRPr>
      </a:lvl9pPr>
    </p:bodyStyle>
    <p:otherStyle>
      <a:defPPr>
        <a:defRPr lang="en-US"/>
      </a:defPPr>
      <a:lvl1pPr marL="0" algn="l" defTabSz="2793318" rtl="0" eaLnBrk="1" latinLnBrk="0" hangingPunct="1">
        <a:defRPr sz="5478" kern="1200">
          <a:solidFill>
            <a:schemeClr val="tx1"/>
          </a:solidFill>
          <a:latin typeface="+mn-lt"/>
          <a:ea typeface="+mn-ea"/>
          <a:cs typeface="+mn-cs"/>
        </a:defRPr>
      </a:lvl1pPr>
      <a:lvl2pPr marL="1396659" algn="l" defTabSz="2793318" rtl="0" eaLnBrk="1" latinLnBrk="0" hangingPunct="1">
        <a:defRPr sz="5478" kern="1200">
          <a:solidFill>
            <a:schemeClr val="tx1"/>
          </a:solidFill>
          <a:latin typeface="+mn-lt"/>
          <a:ea typeface="+mn-ea"/>
          <a:cs typeface="+mn-cs"/>
        </a:defRPr>
      </a:lvl2pPr>
      <a:lvl3pPr marL="2793318" algn="l" defTabSz="2793318" rtl="0" eaLnBrk="1" latinLnBrk="0" hangingPunct="1">
        <a:defRPr sz="5478" kern="1200">
          <a:solidFill>
            <a:schemeClr val="tx1"/>
          </a:solidFill>
          <a:latin typeface="+mn-lt"/>
          <a:ea typeface="+mn-ea"/>
          <a:cs typeface="+mn-cs"/>
        </a:defRPr>
      </a:lvl3pPr>
      <a:lvl4pPr marL="4189978" algn="l" defTabSz="2793318" rtl="0" eaLnBrk="1" latinLnBrk="0" hangingPunct="1">
        <a:defRPr sz="5478" kern="1200">
          <a:solidFill>
            <a:schemeClr val="tx1"/>
          </a:solidFill>
          <a:latin typeface="+mn-lt"/>
          <a:ea typeface="+mn-ea"/>
          <a:cs typeface="+mn-cs"/>
        </a:defRPr>
      </a:lvl4pPr>
      <a:lvl5pPr marL="5586637" algn="l" defTabSz="2793318" rtl="0" eaLnBrk="1" latinLnBrk="0" hangingPunct="1">
        <a:defRPr sz="5478" kern="1200">
          <a:solidFill>
            <a:schemeClr val="tx1"/>
          </a:solidFill>
          <a:latin typeface="+mn-lt"/>
          <a:ea typeface="+mn-ea"/>
          <a:cs typeface="+mn-cs"/>
        </a:defRPr>
      </a:lvl5pPr>
      <a:lvl6pPr marL="6983296" algn="l" defTabSz="2793318" rtl="0" eaLnBrk="1" latinLnBrk="0" hangingPunct="1">
        <a:defRPr sz="5478" kern="1200">
          <a:solidFill>
            <a:schemeClr val="tx1"/>
          </a:solidFill>
          <a:latin typeface="+mn-lt"/>
          <a:ea typeface="+mn-ea"/>
          <a:cs typeface="+mn-cs"/>
        </a:defRPr>
      </a:lvl6pPr>
      <a:lvl7pPr marL="8379955" algn="l" defTabSz="2793318" rtl="0" eaLnBrk="1" latinLnBrk="0" hangingPunct="1">
        <a:defRPr sz="5478" kern="1200">
          <a:solidFill>
            <a:schemeClr val="tx1"/>
          </a:solidFill>
          <a:latin typeface="+mn-lt"/>
          <a:ea typeface="+mn-ea"/>
          <a:cs typeface="+mn-cs"/>
        </a:defRPr>
      </a:lvl7pPr>
      <a:lvl8pPr marL="9776614" algn="l" defTabSz="2793318" rtl="0" eaLnBrk="1" latinLnBrk="0" hangingPunct="1">
        <a:defRPr sz="5478" kern="1200">
          <a:solidFill>
            <a:schemeClr val="tx1"/>
          </a:solidFill>
          <a:latin typeface="+mn-lt"/>
          <a:ea typeface="+mn-ea"/>
          <a:cs typeface="+mn-cs"/>
        </a:defRPr>
      </a:lvl8pPr>
      <a:lvl9pPr marL="11173273" algn="l" defTabSz="2793318" rtl="0" eaLnBrk="1" latinLnBrk="0" hangingPunct="1">
        <a:defRPr sz="54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emf"/><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B102444-B14E-4831-8AA4-8F4FB9D0AC2C}"/>
              </a:ext>
            </a:extLst>
          </p:cNvPr>
          <p:cNvSpPr txBox="1"/>
          <p:nvPr/>
        </p:nvSpPr>
        <p:spPr>
          <a:xfrm>
            <a:off x="10515599" y="25978478"/>
            <a:ext cx="9601200" cy="4524315"/>
          </a:xfrm>
          <a:prstGeom prst="rect">
            <a:avLst/>
          </a:prstGeom>
          <a:noFill/>
        </p:spPr>
        <p:txBody>
          <a:bodyPr wrap="square" rtlCol="0">
            <a:spAutoFit/>
          </a:bodyPr>
          <a:lstStyle/>
          <a:p>
            <a:pPr algn="just">
              <a:tabLst>
                <a:tab pos="301752" algn="l"/>
              </a:tabLst>
            </a:pPr>
            <a:r>
              <a:rPr lang="en-US" sz="3200" b="1" i="1" dirty="0">
                <a:latin typeface="GE Inspira" panose="020F0603030400020203" pitchFamily="34" charset="0"/>
              </a:rPr>
              <a:t>Cryogenic design requirements</a:t>
            </a:r>
          </a:p>
          <a:p>
            <a:pPr algn="just">
              <a:tabLst>
                <a:tab pos="301752" algn="l"/>
              </a:tabLst>
            </a:pPr>
            <a:r>
              <a:rPr lang="en-US" sz="3200" dirty="0">
                <a:latin typeface="GE Inspira" panose="020F0603030400020203" pitchFamily="34" charset="0"/>
              </a:rPr>
              <a:t>•	Optimized RSS temperature profile to minimize stationary heat burden to 1 K pot (requires a high strength tube material with small wall thickness)</a:t>
            </a:r>
          </a:p>
          <a:p>
            <a:pPr algn="just">
              <a:tabLst>
                <a:tab pos="301752" algn="l"/>
              </a:tabLst>
            </a:pPr>
            <a:r>
              <a:rPr lang="en-US" sz="3200" dirty="0">
                <a:latin typeface="GE Inspira" panose="020F0603030400020203" pitchFamily="34" charset="0"/>
              </a:rPr>
              <a:t>•	Allow fast transient switch operation (e.g. recool, cooldown after service, e.g. at temperatures &gt; 200 K)</a:t>
            </a:r>
          </a:p>
          <a:p>
            <a:pPr algn="just">
              <a:tabLst>
                <a:tab pos="301752" algn="l"/>
              </a:tabLst>
            </a:pPr>
            <a:r>
              <a:rPr lang="en-US" sz="3200" dirty="0">
                <a:latin typeface="GE Inspira" panose="020F0603030400020203" pitchFamily="34" charset="0"/>
              </a:rPr>
              <a:t>•	Thermal contact at bottom of RSS tube to 1 K sample pot cold plate -&gt; find/implement simple, easy to use</a:t>
            </a:r>
            <a:br>
              <a:rPr lang="en-US" sz="3200" dirty="0">
                <a:latin typeface="GE Inspira" panose="020F0603030400020203" pitchFamily="34" charset="0"/>
              </a:rPr>
            </a:br>
            <a:r>
              <a:rPr lang="en-US" sz="3200" b="1" dirty="0">
                <a:latin typeface="GE Inspira" panose="020F0603030400020203" pitchFamily="34" charset="0"/>
              </a:rPr>
              <a:t>TIM</a:t>
            </a:r>
            <a:r>
              <a:rPr lang="en-US" sz="3200" dirty="0">
                <a:latin typeface="GE Inspira" panose="020F0603030400020203" pitchFamily="34" charset="0"/>
              </a:rPr>
              <a:t> (</a:t>
            </a:r>
            <a:r>
              <a:rPr lang="en-US" sz="3200" b="1" dirty="0">
                <a:latin typeface="GE Inspira" panose="020F0603030400020203" pitchFamily="34" charset="0"/>
              </a:rPr>
              <a:t>T</a:t>
            </a:r>
            <a:r>
              <a:rPr lang="en-US" sz="3200" dirty="0">
                <a:latin typeface="GE Inspira" panose="020F0603030400020203" pitchFamily="34" charset="0"/>
              </a:rPr>
              <a:t>hermal </a:t>
            </a:r>
            <a:r>
              <a:rPr lang="en-US" sz="3200" b="1" dirty="0">
                <a:latin typeface="GE Inspira" panose="020F0603030400020203" pitchFamily="34" charset="0"/>
              </a:rPr>
              <a:t>I</a:t>
            </a:r>
            <a:r>
              <a:rPr lang="en-US" sz="3200" dirty="0">
                <a:latin typeface="GE Inspira" panose="020F0603030400020203" pitchFamily="34" charset="0"/>
              </a:rPr>
              <a:t>nterface </a:t>
            </a:r>
            <a:r>
              <a:rPr lang="en-US" sz="3200" b="1" dirty="0">
                <a:latin typeface="GE Inspira" panose="020F0603030400020203" pitchFamily="34" charset="0"/>
              </a:rPr>
              <a:t>M</a:t>
            </a:r>
            <a:r>
              <a:rPr lang="en-US" sz="3200" dirty="0">
                <a:latin typeface="GE Inspira" panose="020F0603030400020203" pitchFamily="34" charset="0"/>
              </a:rPr>
              <a:t>aterial)</a:t>
            </a:r>
          </a:p>
        </p:txBody>
      </p:sp>
      <p:pic>
        <p:nvPicPr>
          <p:cNvPr id="102" name="Picture 101">
            <a:extLst>
              <a:ext uri="{FF2B5EF4-FFF2-40B4-BE49-F238E27FC236}">
                <a16:creationId xmlns:a16="http://schemas.microsoft.com/office/drawing/2014/main" id="{3B16096C-7927-4A73-8897-DF541638A5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40891" y="33817719"/>
            <a:ext cx="7902255" cy="6364301"/>
          </a:xfrm>
          <a:prstGeom prst="rect">
            <a:avLst/>
          </a:prstGeom>
          <a:ln w="19050">
            <a:solidFill>
              <a:schemeClr val="accent1"/>
            </a:solidFill>
          </a:ln>
          <a:effectLst>
            <a:glow rad="101600">
              <a:schemeClr val="accent1">
                <a:satMod val="175000"/>
                <a:alpha val="40000"/>
              </a:schemeClr>
            </a:glow>
            <a:outerShdw blurRad="50800" dist="38100" dir="2700000" algn="tl" rotWithShape="0">
              <a:prstClr val="black">
                <a:alpha val="40000"/>
              </a:prstClr>
            </a:outerShdw>
          </a:effectLst>
        </p:spPr>
      </p:pic>
      <p:grpSp>
        <p:nvGrpSpPr>
          <p:cNvPr id="11" name="Group 10">
            <a:extLst>
              <a:ext uri="{FF2B5EF4-FFF2-40B4-BE49-F238E27FC236}">
                <a16:creationId xmlns:a16="http://schemas.microsoft.com/office/drawing/2014/main" id="{22BED333-A5F5-4515-8CBF-B2035D32458E}"/>
              </a:ext>
            </a:extLst>
          </p:cNvPr>
          <p:cNvGrpSpPr/>
          <p:nvPr/>
        </p:nvGrpSpPr>
        <p:grpSpPr>
          <a:xfrm>
            <a:off x="10407937" y="10677762"/>
            <a:ext cx="12604463" cy="8905932"/>
            <a:chOff x="10159945" y="9989344"/>
            <a:chExt cx="12604463" cy="8905932"/>
          </a:xfrm>
        </p:grpSpPr>
        <p:pic>
          <p:nvPicPr>
            <p:cNvPr id="12" name="Picture 11">
              <a:extLst>
                <a:ext uri="{FF2B5EF4-FFF2-40B4-BE49-F238E27FC236}">
                  <a16:creationId xmlns:a16="http://schemas.microsoft.com/office/drawing/2014/main" id="{C8342F45-FFB6-4A5A-9070-DD01167FF08E}"/>
                </a:ext>
              </a:extLst>
            </p:cNvPr>
            <p:cNvPicPr>
              <a:picLocks noChangeAspect="1"/>
            </p:cNvPicPr>
            <p:nvPr/>
          </p:nvPicPr>
          <p:blipFill>
            <a:blip r:embed="rId4"/>
            <a:stretch>
              <a:fillRect/>
            </a:stretch>
          </p:blipFill>
          <p:spPr>
            <a:xfrm>
              <a:off x="10159945" y="10421849"/>
              <a:ext cx="6594503" cy="7511781"/>
            </a:xfrm>
            <a:prstGeom prst="rect">
              <a:avLst/>
            </a:prstGeom>
          </p:spPr>
        </p:pic>
        <p:grpSp>
          <p:nvGrpSpPr>
            <p:cNvPr id="114" name="Group 113">
              <a:extLst>
                <a:ext uri="{FF2B5EF4-FFF2-40B4-BE49-F238E27FC236}">
                  <a16:creationId xmlns:a16="http://schemas.microsoft.com/office/drawing/2014/main" id="{9A009B89-0269-4BF0-8E95-69FBE58776C0}"/>
                </a:ext>
              </a:extLst>
            </p:cNvPr>
            <p:cNvGrpSpPr/>
            <p:nvPr/>
          </p:nvGrpSpPr>
          <p:grpSpPr>
            <a:xfrm>
              <a:off x="16005864" y="9989344"/>
              <a:ext cx="4694066" cy="2813564"/>
              <a:chOff x="0" y="0"/>
              <a:chExt cx="2759417" cy="1718310"/>
            </a:xfrm>
          </p:grpSpPr>
          <p:pic>
            <p:nvPicPr>
              <p:cNvPr id="115" name="Picture 114">
                <a:extLst>
                  <a:ext uri="{FF2B5EF4-FFF2-40B4-BE49-F238E27FC236}">
                    <a16:creationId xmlns:a16="http://schemas.microsoft.com/office/drawing/2014/main" id="{42D355C0-1A5A-40F0-87BD-98447BD6DB1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077" y="0"/>
                <a:ext cx="2466340" cy="1718310"/>
              </a:xfrm>
              <a:prstGeom prst="rect">
                <a:avLst/>
              </a:prstGeom>
              <a:noFill/>
            </p:spPr>
          </p:pic>
          <p:sp>
            <p:nvSpPr>
              <p:cNvPr id="116" name="Oval 115">
                <a:extLst>
                  <a:ext uri="{FF2B5EF4-FFF2-40B4-BE49-F238E27FC236}">
                    <a16:creationId xmlns:a16="http://schemas.microsoft.com/office/drawing/2014/main" id="{C6F1201C-7E29-46EA-8404-23CBDDC5AA2A}"/>
                  </a:ext>
                </a:extLst>
              </p:cNvPr>
              <p:cNvSpPr/>
              <p:nvPr/>
            </p:nvSpPr>
            <p:spPr>
              <a:xfrm>
                <a:off x="0" y="169985"/>
                <a:ext cx="1419860" cy="1544320"/>
              </a:xfrm>
              <a:prstGeom prst="ellipse">
                <a:avLst/>
              </a:prstGeom>
              <a:ln>
                <a:solidFill>
                  <a:srgbClr val="000000"/>
                </a:solidFill>
                <a:prstDash val="dash"/>
                <a:tailEnd type="triangle"/>
              </a:ln>
            </p:spPr>
            <p:style>
              <a:lnRef idx="1">
                <a:schemeClr val="accent1"/>
              </a:lnRef>
              <a:fillRef idx="0">
                <a:schemeClr val="accent1"/>
              </a:fillRef>
              <a:effectRef idx="0">
                <a:schemeClr val="accent1"/>
              </a:effectRef>
              <a:fontRef idx="minor">
                <a:schemeClr val="tx1"/>
              </a:fontRef>
            </p:style>
            <p:txBody>
              <a:bodyPr rot="0" spcFirstLastPara="0" vert="horz" wrap="square" lIns="60350" tIns="30175" rIns="60350" bIns="30175" numCol="1" spcCol="0" rtlCol="0" fromWordArt="0" anchor="ctr" anchorCtr="0" forceAA="0" compatLnSpc="1">
                <a:prstTxWarp prst="textNoShape">
                  <a:avLst/>
                </a:prstTxWarp>
                <a:noAutofit/>
              </a:bodyPr>
              <a:lstStyle/>
              <a:p>
                <a:endParaRPr lang="en-US" sz="1584" dirty="0"/>
              </a:p>
            </p:txBody>
          </p:sp>
        </p:grpSp>
        <p:pic>
          <p:nvPicPr>
            <p:cNvPr id="4" name="Picture 3">
              <a:extLst>
                <a:ext uri="{FF2B5EF4-FFF2-40B4-BE49-F238E27FC236}">
                  <a16:creationId xmlns:a16="http://schemas.microsoft.com/office/drawing/2014/main" id="{16851750-2959-4F88-BC77-0720FB35F202}"/>
                </a:ext>
              </a:extLst>
            </p:cNvPr>
            <p:cNvPicPr>
              <a:picLocks noChangeAspect="1"/>
            </p:cNvPicPr>
            <p:nvPr/>
          </p:nvPicPr>
          <p:blipFill>
            <a:blip r:embed="rId6"/>
            <a:stretch>
              <a:fillRect/>
            </a:stretch>
          </p:blipFill>
          <p:spPr>
            <a:xfrm>
              <a:off x="15527016" y="13545901"/>
              <a:ext cx="7237392" cy="5349375"/>
            </a:xfrm>
            <a:prstGeom prst="rect">
              <a:avLst/>
            </a:prstGeom>
          </p:spPr>
        </p:pic>
      </p:grpSp>
      <p:pic>
        <p:nvPicPr>
          <p:cNvPr id="2206" name="Picture 15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276" y="1406811"/>
            <a:ext cx="7565547" cy="2199845"/>
          </a:xfrm>
          <a:prstGeom prst="rect">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76200">
                <a:solidFill>
                  <a:srgbClr val="000066"/>
                </a:solidFill>
                <a:miter lim="800000"/>
                <a:headEnd/>
                <a:tailEnd/>
              </a14:hiddenLine>
            </a:ext>
          </a:extLst>
        </p:spPr>
      </p:pic>
      <p:sp>
        <p:nvSpPr>
          <p:cNvPr id="2050" name="Rectangle 2"/>
          <p:cNvSpPr>
            <a:spLocks noGrp="1" noChangeArrowheads="1"/>
          </p:cNvSpPr>
          <p:nvPr>
            <p:ph type="title"/>
          </p:nvPr>
        </p:nvSpPr>
        <p:spPr bwMode="auto">
          <a:xfrm>
            <a:off x="608838" y="852784"/>
            <a:ext cx="28993338" cy="30750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0350" tIns="30175" rIns="60350" bIns="30175" numCol="1" rtlCol="0" anchor="t" anchorCtr="0" compatLnSpc="1">
            <a:prstTxWarp prst="textNoShape">
              <a:avLst/>
            </a:prstTxWarp>
            <a:normAutofit fontScale="90000"/>
          </a:bodyPr>
          <a:lstStyle/>
          <a:p>
            <a:r>
              <a:rPr lang="en-US" sz="8000" b="1" dirty="0">
                <a:solidFill>
                  <a:schemeClr val="tx1"/>
                </a:solidFill>
                <a:latin typeface="GE Inspira" panose="020F0603030400020203" pitchFamily="34" charset="0"/>
                <a:cs typeface="Times New Roman" pitchFamily="18" charset="0"/>
              </a:rPr>
              <a:t>An efficient liquid helium gas-gap switch</a:t>
            </a:r>
            <a:br>
              <a:rPr lang="en-US" sz="8000" b="1" dirty="0">
                <a:solidFill>
                  <a:schemeClr val="tx1"/>
                </a:solidFill>
                <a:latin typeface="GE Inspira" panose="020F0603030400020203" pitchFamily="34" charset="0"/>
                <a:cs typeface="Times New Roman" pitchFamily="18" charset="0"/>
              </a:rPr>
            </a:br>
            <a:r>
              <a:rPr lang="en-US" sz="8000" b="1" dirty="0">
                <a:solidFill>
                  <a:schemeClr val="tx1"/>
                </a:solidFill>
                <a:latin typeface="GE Inspira" panose="020F0603030400020203" pitchFamily="34" charset="0"/>
                <a:cs typeface="Times New Roman" pitchFamily="18" charset="0"/>
              </a:rPr>
              <a:t>allowing rapidly servicing</a:t>
            </a:r>
            <a:br>
              <a:rPr lang="en-US" sz="8000" b="1" dirty="0">
                <a:solidFill>
                  <a:schemeClr val="tx1"/>
                </a:solidFill>
                <a:latin typeface="GE Inspira" panose="020F0603030400020203" pitchFamily="34" charset="0"/>
                <a:cs typeface="Times New Roman" pitchFamily="18" charset="0"/>
              </a:rPr>
            </a:br>
            <a:r>
              <a:rPr lang="en-US" sz="8000" b="1" dirty="0">
                <a:solidFill>
                  <a:schemeClr val="tx1"/>
                </a:solidFill>
                <a:latin typeface="GE Inspira" panose="020F0603030400020203" pitchFamily="34" charset="0"/>
                <a:cs typeface="Times New Roman" pitchFamily="18" charset="0"/>
              </a:rPr>
              <a:t>low-temperature dynamic nuclear polarisation systems</a:t>
            </a:r>
            <a:br>
              <a:rPr lang="en-US" sz="3960" b="1" dirty="0">
                <a:solidFill>
                  <a:schemeClr val="tx1"/>
                </a:solidFill>
                <a:latin typeface="GE Inspira" panose="020F0603030400020203" pitchFamily="34" charset="0"/>
                <a:cs typeface="Times New Roman" pitchFamily="18" charset="0"/>
              </a:rPr>
            </a:br>
            <a:br>
              <a:rPr lang="en-US" sz="2112" b="1" dirty="0">
                <a:solidFill>
                  <a:schemeClr val="tx1"/>
                </a:solidFill>
                <a:latin typeface="GE Inspira" panose="020F0603030400020203" pitchFamily="34" charset="0"/>
                <a:cs typeface="Times New Roman" pitchFamily="18" charset="0"/>
              </a:rPr>
            </a:br>
            <a:r>
              <a:rPr lang="en-US" sz="4400" b="1" u="sng" dirty="0">
                <a:solidFill>
                  <a:schemeClr val="tx1"/>
                </a:solidFill>
                <a:latin typeface="GE Inspira" panose="020F0603030400020203" pitchFamily="34" charset="0"/>
                <a:cs typeface="Times New Roman" pitchFamily="18" charset="0"/>
              </a:rPr>
              <a:t>W. Stautner</a:t>
            </a:r>
            <a:r>
              <a:rPr lang="en-US" sz="4400" b="1" baseline="30000" dirty="0">
                <a:solidFill>
                  <a:schemeClr val="tx1"/>
                </a:solidFill>
                <a:latin typeface="GE Inspira" panose="020F0603030400020203" pitchFamily="34" charset="0"/>
                <a:cs typeface="Times New Roman" pitchFamily="18" charset="0"/>
              </a:rPr>
              <a:t>1</a:t>
            </a:r>
            <a:r>
              <a:rPr lang="en-US" sz="4400" b="1" dirty="0">
                <a:solidFill>
                  <a:schemeClr val="tx1"/>
                </a:solidFill>
                <a:latin typeface="GE Inspira" panose="020F0603030400020203" pitchFamily="34" charset="0"/>
                <a:cs typeface="Times New Roman" pitchFamily="18" charset="0"/>
              </a:rPr>
              <a:t>, R. Chen</a:t>
            </a:r>
            <a:r>
              <a:rPr lang="en-US" sz="4400" b="1" baseline="30000" dirty="0">
                <a:solidFill>
                  <a:schemeClr val="tx1"/>
                </a:solidFill>
                <a:latin typeface="GE Inspira" panose="020F0603030400020203" pitchFamily="34" charset="0"/>
                <a:cs typeface="Times New Roman" pitchFamily="18" charset="0"/>
              </a:rPr>
              <a:t>1</a:t>
            </a:r>
            <a:r>
              <a:rPr lang="en-US" sz="4400" b="1" dirty="0">
                <a:solidFill>
                  <a:schemeClr val="tx1"/>
                </a:solidFill>
                <a:latin typeface="GE Inspira" panose="020F0603030400020203" pitchFamily="34" charset="0"/>
                <a:cs typeface="Times New Roman" pitchFamily="18" charset="0"/>
              </a:rPr>
              <a:t>, A. Comment</a:t>
            </a:r>
            <a:r>
              <a:rPr lang="en-US" sz="4400" b="1" baseline="30000" dirty="0">
                <a:solidFill>
                  <a:schemeClr val="tx1"/>
                </a:solidFill>
                <a:latin typeface="GE Inspira" panose="020F0603030400020203" pitchFamily="34" charset="0"/>
                <a:cs typeface="Times New Roman" pitchFamily="18" charset="0"/>
              </a:rPr>
              <a:t>2</a:t>
            </a:r>
            <a:r>
              <a:rPr lang="en-US" sz="4400" b="1" dirty="0">
                <a:solidFill>
                  <a:schemeClr val="tx1"/>
                </a:solidFill>
                <a:latin typeface="GE Inspira" panose="020F0603030400020203" pitchFamily="34" charset="0"/>
                <a:cs typeface="Times New Roman" pitchFamily="18" charset="0"/>
              </a:rPr>
              <a:t> and E Budesheim</a:t>
            </a:r>
            <a:r>
              <a:rPr lang="en-US" sz="4400" b="1" baseline="30000" dirty="0">
                <a:solidFill>
                  <a:schemeClr val="tx1"/>
                </a:solidFill>
                <a:latin typeface="GE Inspira" panose="020F0603030400020203" pitchFamily="34" charset="0"/>
                <a:cs typeface="Times New Roman" pitchFamily="18" charset="0"/>
              </a:rPr>
              <a:t>1</a:t>
            </a:r>
            <a:br>
              <a:rPr lang="en-US" sz="4400" b="1" dirty="0">
                <a:solidFill>
                  <a:schemeClr val="tx1"/>
                </a:solidFill>
                <a:latin typeface="GE Inspira" panose="020F0603030400020203" pitchFamily="34" charset="0"/>
                <a:cs typeface="Times New Roman" pitchFamily="18" charset="0"/>
              </a:rPr>
            </a:br>
            <a:r>
              <a:rPr lang="en-US" sz="3600" baseline="30000" dirty="0">
                <a:solidFill>
                  <a:schemeClr val="tx1"/>
                </a:solidFill>
                <a:latin typeface="GE Inspira" panose="020F0603030400020203" pitchFamily="34" charset="0"/>
                <a:cs typeface="Times New Roman" pitchFamily="18" charset="0"/>
              </a:rPr>
              <a:t>1</a:t>
            </a:r>
            <a:r>
              <a:rPr lang="en-US" sz="3600" dirty="0">
                <a:solidFill>
                  <a:schemeClr val="tx1"/>
                </a:solidFill>
                <a:latin typeface="GE Inspira" panose="020F0603030400020203" pitchFamily="34" charset="0"/>
                <a:cs typeface="Times New Roman" pitchFamily="18" charset="0"/>
              </a:rPr>
              <a:t>GE Global Research, Biology and Applied Physics, Niskayuna, NY 12309, USA</a:t>
            </a:r>
            <a:br>
              <a:rPr lang="en-US" sz="3600" baseline="30000" dirty="0">
                <a:solidFill>
                  <a:schemeClr val="tx1"/>
                </a:solidFill>
                <a:latin typeface="GE Inspira" panose="020F0603030400020203" pitchFamily="34" charset="0"/>
                <a:cs typeface="Times New Roman" pitchFamily="18" charset="0"/>
              </a:rPr>
            </a:br>
            <a:r>
              <a:rPr lang="en-US" sz="3600" baseline="30000" dirty="0">
                <a:solidFill>
                  <a:schemeClr val="tx1"/>
                </a:solidFill>
                <a:latin typeface="GE Inspira" panose="020F0603030400020203" pitchFamily="34" charset="0"/>
                <a:cs typeface="Times New Roman" pitchFamily="18" charset="0"/>
              </a:rPr>
              <a:t>2</a:t>
            </a:r>
            <a:r>
              <a:rPr lang="en-US" sz="3600" dirty="0">
                <a:solidFill>
                  <a:schemeClr val="tx1"/>
                </a:solidFill>
                <a:latin typeface="GE Inspira" panose="020F0603030400020203" pitchFamily="34" charset="0"/>
                <a:cs typeface="Times New Roman" pitchFamily="18" charset="0"/>
              </a:rPr>
              <a:t>GE Research Circle Technology Inc, Healthcare Imaging, Cambridge, UK</a:t>
            </a:r>
          </a:p>
        </p:txBody>
      </p:sp>
      <p:sp>
        <p:nvSpPr>
          <p:cNvPr id="2094" name="Text Box 46"/>
          <p:cNvSpPr txBox="1">
            <a:spLocks noChangeArrowheads="1"/>
          </p:cNvSpPr>
          <p:nvPr/>
        </p:nvSpPr>
        <p:spPr bwMode="auto">
          <a:xfrm>
            <a:off x="457200" y="6538119"/>
            <a:ext cx="29280759" cy="394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1712" tIns="30856" rIns="61712" bIns="30856">
            <a:spAutoFit/>
          </a:bodyPr>
          <a:lstStyle>
            <a:lvl1pPr defTabSz="936625">
              <a:defRPr sz="2400">
                <a:solidFill>
                  <a:schemeClr val="tx1"/>
                </a:solidFill>
                <a:latin typeface="Times New Roman" pitchFamily="18" charset="0"/>
              </a:defRPr>
            </a:lvl1pPr>
            <a:lvl2pPr marL="466725" defTabSz="936625">
              <a:defRPr sz="2400">
                <a:solidFill>
                  <a:schemeClr val="tx1"/>
                </a:solidFill>
                <a:latin typeface="Times New Roman" pitchFamily="18" charset="0"/>
              </a:defRPr>
            </a:lvl2pPr>
            <a:lvl3pPr marL="936625" defTabSz="936625">
              <a:defRPr sz="2400">
                <a:solidFill>
                  <a:schemeClr val="tx1"/>
                </a:solidFill>
                <a:latin typeface="Times New Roman" pitchFamily="18" charset="0"/>
              </a:defRPr>
            </a:lvl3pPr>
            <a:lvl4pPr marL="1401763" defTabSz="936625">
              <a:defRPr sz="2400">
                <a:solidFill>
                  <a:schemeClr val="tx1"/>
                </a:solidFill>
                <a:latin typeface="Times New Roman" pitchFamily="18" charset="0"/>
              </a:defRPr>
            </a:lvl4pPr>
            <a:lvl5pPr marL="1870075" defTabSz="936625">
              <a:defRPr sz="2400">
                <a:solidFill>
                  <a:schemeClr val="tx1"/>
                </a:solidFill>
                <a:latin typeface="Times New Roman" pitchFamily="18" charset="0"/>
              </a:defRPr>
            </a:lvl5pPr>
            <a:lvl6pPr marL="2327275" defTabSz="936625" fontAlgn="base">
              <a:spcBef>
                <a:spcPct val="0"/>
              </a:spcBef>
              <a:spcAft>
                <a:spcPct val="0"/>
              </a:spcAft>
              <a:defRPr sz="2400">
                <a:solidFill>
                  <a:schemeClr val="tx1"/>
                </a:solidFill>
                <a:latin typeface="Times New Roman" pitchFamily="18" charset="0"/>
              </a:defRPr>
            </a:lvl6pPr>
            <a:lvl7pPr marL="2784475" defTabSz="936625" fontAlgn="base">
              <a:spcBef>
                <a:spcPct val="0"/>
              </a:spcBef>
              <a:spcAft>
                <a:spcPct val="0"/>
              </a:spcAft>
              <a:defRPr sz="2400">
                <a:solidFill>
                  <a:schemeClr val="tx1"/>
                </a:solidFill>
                <a:latin typeface="Times New Roman" pitchFamily="18" charset="0"/>
              </a:defRPr>
            </a:lvl7pPr>
            <a:lvl8pPr marL="3241675" defTabSz="936625" fontAlgn="base">
              <a:spcBef>
                <a:spcPct val="0"/>
              </a:spcBef>
              <a:spcAft>
                <a:spcPct val="0"/>
              </a:spcAft>
              <a:defRPr sz="2400">
                <a:solidFill>
                  <a:schemeClr val="tx1"/>
                </a:solidFill>
                <a:latin typeface="Times New Roman" pitchFamily="18" charset="0"/>
              </a:defRPr>
            </a:lvl8pPr>
            <a:lvl9pPr marL="3698875" defTabSz="936625" fontAlgn="base">
              <a:spcBef>
                <a:spcPct val="0"/>
              </a:spcBef>
              <a:spcAft>
                <a:spcPct val="0"/>
              </a:spcAft>
              <a:defRPr sz="2400">
                <a:solidFill>
                  <a:schemeClr val="tx1"/>
                </a:solidFill>
                <a:latin typeface="Times New Roman" pitchFamily="18" charset="0"/>
              </a:defRPr>
            </a:lvl9pPr>
          </a:lstStyle>
          <a:p>
            <a:pPr algn="ctr">
              <a:lnSpc>
                <a:spcPct val="150000"/>
              </a:lnSpc>
              <a:spcBef>
                <a:spcPct val="50000"/>
              </a:spcBef>
              <a:tabLst>
                <a:tab pos="385572" algn="l"/>
              </a:tabLst>
            </a:pPr>
            <a:r>
              <a:rPr lang="en-US" sz="3600" b="1" dirty="0">
                <a:latin typeface="GE Inspira" panose="020F0603030400020203" pitchFamily="34" charset="0"/>
                <a:cs typeface="Times New Roman" pitchFamily="18" charset="0"/>
              </a:rPr>
              <a:t>Abstract</a:t>
            </a:r>
          </a:p>
          <a:p>
            <a:pPr algn="just">
              <a:spcBef>
                <a:spcPct val="20000"/>
              </a:spcBef>
              <a:tabLst>
                <a:tab pos="385572" algn="l"/>
              </a:tabLst>
            </a:pPr>
            <a:r>
              <a:rPr lang="en-US" sz="3200" dirty="0">
                <a:latin typeface="GE Inspira" panose="020F0603030400020203" pitchFamily="34" charset="0"/>
              </a:rPr>
              <a:t>Variable temperature inserts are usually deeply integrated into a cryostat structure and cannot be warmed up or extracted for service purpose while the system is cold. We herein present a novel removable sample sleeve designed for dynamic nuclear polarization experiments below 4 K that can be rapidly serviced even when a large amount of water ice has contaminated the system. Our experimental results show that the performance of a liquid helium / gas-gap switch that will be used together with a sample space insert that is in direct contact to a cold plate. The sample space sleeve can be serviced by thermally disconnecting the switch from the cold plate. Furthermore, the additively manufactured heat switch features a novel cold plate interposer for heat transfer that allows the physical separation of the sample sleeve tube from the cold plate enabling a room temperature warm up or complete sleeve removal, if required.</a:t>
            </a:r>
          </a:p>
        </p:txBody>
      </p:sp>
      <p:sp>
        <p:nvSpPr>
          <p:cNvPr id="2096" name="Rectangle 48"/>
          <p:cNvSpPr>
            <a:spLocks noChangeArrowheads="1"/>
          </p:cNvSpPr>
          <p:nvPr/>
        </p:nvSpPr>
        <p:spPr bwMode="auto">
          <a:xfrm>
            <a:off x="457200" y="10713719"/>
            <a:ext cx="9570720" cy="1243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712" tIns="30856" rIns="61712" bIns="30856"/>
          <a:lstStyle/>
          <a:p>
            <a:pPr algn="ctr" defTabSz="618173">
              <a:lnSpc>
                <a:spcPct val="150000"/>
              </a:lnSpc>
              <a:spcBef>
                <a:spcPct val="50000"/>
              </a:spcBef>
              <a:tabLst>
                <a:tab pos="385572" algn="l"/>
              </a:tabLst>
            </a:pPr>
            <a:r>
              <a:rPr lang="en-US" sz="3200" b="1" dirty="0">
                <a:latin typeface="GE Inspira" panose="020F0603030400020203" pitchFamily="34" charset="0"/>
                <a:cs typeface="Times New Roman" pitchFamily="18" charset="0"/>
              </a:rPr>
              <a:t>I. Introduction</a:t>
            </a:r>
          </a:p>
          <a:p>
            <a:pPr algn="just" defTabSz="618173">
              <a:spcBef>
                <a:spcPct val="20000"/>
              </a:spcBef>
              <a:tabLst>
                <a:tab pos="385572" algn="l"/>
              </a:tabLst>
            </a:pPr>
            <a:r>
              <a:rPr lang="en-US" sz="3200" dirty="0">
                <a:latin typeface="GE Inspira" panose="020F0603030400020203" pitchFamily="34" charset="0"/>
              </a:rPr>
              <a:t>Hyperpolarised MRI is a new molecular imaging method that allows monitoring of bodily enzymatic and metabolic changes through biochemical methods. The GE Healthcare SPINlab</a:t>
            </a:r>
            <a:r>
              <a:rPr lang="en-US" sz="3200" baseline="30000" dirty="0">
                <a:latin typeface="GE Inspira" panose="020F0603030400020203" pitchFamily="34" charset="0"/>
              </a:rPr>
              <a:t>TM</a:t>
            </a:r>
            <a:r>
              <a:rPr lang="en-US" sz="3200" dirty="0">
                <a:latin typeface="GE Inspira" panose="020F0603030400020203" pitchFamily="34" charset="0"/>
              </a:rPr>
              <a:t> C</a:t>
            </a:r>
            <a:r>
              <a:rPr lang="en-US" sz="3200" baseline="30000" dirty="0">
                <a:latin typeface="GE Inspira" panose="020F0603030400020203" pitchFamily="34" charset="0"/>
              </a:rPr>
              <a:t>13</a:t>
            </a:r>
            <a:r>
              <a:rPr lang="en-US" sz="3200" dirty="0">
                <a:latin typeface="GE Inspira" panose="020F0603030400020203" pitchFamily="34" charset="0"/>
              </a:rPr>
              <a:t> hyperpolarising MRI system developed by GE Global Research is an essential, high-end tool for cancer diagnostic research on animals and humans, targeting different types of cancers. SPINlab</a:t>
            </a:r>
            <a:r>
              <a:rPr lang="en-US" sz="3200" baseline="30000" dirty="0">
                <a:latin typeface="GE Inspira" panose="020F0603030400020203" pitchFamily="34" charset="0"/>
              </a:rPr>
              <a:t>TM</a:t>
            </a:r>
            <a:r>
              <a:rPr lang="en-US" sz="3200" dirty="0">
                <a:latin typeface="GE Inspira" panose="020F0603030400020203" pitchFamily="34" charset="0"/>
              </a:rPr>
              <a:t> has in particular been developed to serve as a complete stand-alone clinical system using hyperpolarization MRI technology for polarizing pyruvic acid and urea samples for detecting early stages of cancer. Operating this 4-channel hyperpolarizing system involves lowering a small vial into a dedicated polarizing space within the bore of a 5 Tesla magnet. The vials are initially filled with 1-</a:t>
            </a:r>
            <a:r>
              <a:rPr lang="en-US" sz="3200" baseline="30000" dirty="0">
                <a:latin typeface="GE Inspira" panose="020F0603030400020203" pitchFamily="34" charset="0"/>
              </a:rPr>
              <a:t>13</a:t>
            </a:r>
            <a:r>
              <a:rPr lang="en-US" sz="3200" dirty="0">
                <a:latin typeface="GE Inspira" panose="020F0603030400020203" pitchFamily="34" charset="0"/>
              </a:rPr>
              <a:t>C pyruvic acid and dissolved at 0.77 K by injecting hot water into it at a temperature of 130 °C. In an effort to further improve serviceability of the cryogenic fluid path design, the design steps introduced were as follows: straightened vs a curved sample path -&gt; introduce new, removable sleeve -&gt; develop/test a thermal switch for sleeve servicing-&gt; find/select and validate novel appropriate interposing material between switch and cold plate.</a:t>
            </a:r>
          </a:p>
        </p:txBody>
      </p:sp>
      <p:sp>
        <p:nvSpPr>
          <p:cNvPr id="2208" name="Line 160"/>
          <p:cNvSpPr>
            <a:spLocks noChangeShapeType="1"/>
          </p:cNvSpPr>
          <p:nvPr/>
        </p:nvSpPr>
        <p:spPr bwMode="auto">
          <a:xfrm>
            <a:off x="479731" y="654347"/>
            <a:ext cx="29302747" cy="27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4" dirty="0">
              <a:latin typeface="GE Inspira" panose="020F0603030400020203" pitchFamily="34" charset="0"/>
            </a:endParaRPr>
          </a:p>
        </p:txBody>
      </p:sp>
      <p:sp>
        <p:nvSpPr>
          <p:cNvPr id="53" name="Rectangle 85"/>
          <p:cNvSpPr>
            <a:spLocks noChangeArrowheads="1"/>
          </p:cNvSpPr>
          <p:nvPr/>
        </p:nvSpPr>
        <p:spPr bwMode="auto">
          <a:xfrm>
            <a:off x="-543687" y="-11391862"/>
            <a:ext cx="121943" cy="304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350" tIns="30175" rIns="60350" bIns="30175" numCol="1" anchor="ctr" anchorCtr="0" compatLnSpc="1">
            <a:prstTxWarp prst="textNoShape">
              <a:avLst/>
            </a:prstTxWarp>
            <a:spAutoFit/>
          </a:bodyPr>
          <a:lstStyle/>
          <a:p>
            <a:endParaRPr lang="en-US" sz="1584" dirty="0">
              <a:latin typeface="GE Inspira" panose="020F0603030400020203" pitchFamily="34" charset="0"/>
            </a:endParaRPr>
          </a:p>
        </p:txBody>
      </p:sp>
      <p:sp>
        <p:nvSpPr>
          <p:cNvPr id="107" name="Rectangle 112"/>
          <p:cNvSpPr>
            <a:spLocks noChangeArrowheads="1"/>
          </p:cNvSpPr>
          <p:nvPr/>
        </p:nvSpPr>
        <p:spPr bwMode="auto">
          <a:xfrm>
            <a:off x="-707136" y="-11090110"/>
            <a:ext cx="121943" cy="304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350" tIns="30175" rIns="60350" bIns="30175" numCol="1" anchor="ctr" anchorCtr="0" compatLnSpc="1">
            <a:prstTxWarp prst="textNoShape">
              <a:avLst/>
            </a:prstTxWarp>
            <a:spAutoFit/>
          </a:bodyPr>
          <a:lstStyle/>
          <a:p>
            <a:endParaRPr lang="en-US" sz="1584" dirty="0">
              <a:latin typeface="GE Inspira" panose="020F0603030400020203" pitchFamily="34" charset="0"/>
            </a:endParaRPr>
          </a:p>
        </p:txBody>
      </p:sp>
      <p:grpSp>
        <p:nvGrpSpPr>
          <p:cNvPr id="3164" name="Group 92"/>
          <p:cNvGrpSpPr>
            <a:grpSpLocks/>
          </p:cNvGrpSpPr>
          <p:nvPr/>
        </p:nvGrpSpPr>
        <p:grpSpPr bwMode="auto">
          <a:xfrm>
            <a:off x="-542638" y="1641507"/>
            <a:ext cx="2012727" cy="2113312"/>
            <a:chOff x="1810" y="8642"/>
            <a:chExt cx="4802" cy="5042"/>
          </a:xfrm>
        </p:grpSpPr>
        <p:grpSp>
          <p:nvGrpSpPr>
            <p:cNvPr id="3165" name="Group 93"/>
            <p:cNvGrpSpPr>
              <a:grpSpLocks/>
            </p:cNvGrpSpPr>
            <p:nvPr/>
          </p:nvGrpSpPr>
          <p:grpSpPr bwMode="auto">
            <a:xfrm>
              <a:off x="1810" y="8642"/>
              <a:ext cx="4802" cy="5042"/>
              <a:chOff x="1810" y="8642"/>
              <a:chExt cx="4802" cy="5042"/>
            </a:xfrm>
          </p:grpSpPr>
          <p:grpSp>
            <p:nvGrpSpPr>
              <p:cNvPr id="3173" name="Group 101"/>
              <p:cNvGrpSpPr>
                <a:grpSpLocks/>
              </p:cNvGrpSpPr>
              <p:nvPr/>
            </p:nvGrpSpPr>
            <p:grpSpPr bwMode="auto">
              <a:xfrm>
                <a:off x="1963" y="8827"/>
                <a:ext cx="1432" cy="4662"/>
                <a:chOff x="1873" y="8731"/>
                <a:chExt cx="1432" cy="4662"/>
              </a:xfrm>
            </p:grpSpPr>
            <p:grpSp>
              <p:nvGrpSpPr>
                <p:cNvPr id="3175" name="Group 6"/>
                <p:cNvGrpSpPr>
                  <a:grpSpLocks noChangeAspect="1"/>
                </p:cNvGrpSpPr>
                <p:nvPr/>
              </p:nvGrpSpPr>
              <p:grpSpPr bwMode="auto">
                <a:xfrm rot="5400000">
                  <a:off x="474" y="10130"/>
                  <a:ext cx="3882" cy="1083"/>
                  <a:chOff x="0" y="0"/>
                  <a:chExt cx="48529" cy="13549"/>
                </a:xfrm>
              </p:grpSpPr>
            </p:grpSp>
          </p:grpSp>
        </p:grpSp>
      </p:grpSp>
      <p:sp>
        <p:nvSpPr>
          <p:cNvPr id="138" name="TextBox 137"/>
          <p:cNvSpPr txBox="1"/>
          <p:nvPr/>
        </p:nvSpPr>
        <p:spPr>
          <a:xfrm>
            <a:off x="10445961" y="39029250"/>
            <a:ext cx="10316164" cy="2246769"/>
          </a:xfrm>
          <a:prstGeom prst="rect">
            <a:avLst/>
          </a:prstGeom>
          <a:noFill/>
        </p:spPr>
        <p:txBody>
          <a:bodyPr wrap="square" rtlCol="0">
            <a:spAutoFit/>
          </a:bodyPr>
          <a:lstStyle/>
          <a:p>
            <a:pPr algn="ctr"/>
            <a:r>
              <a:rPr lang="en-US" sz="2000" b="1" dirty="0">
                <a:latin typeface="GE Inspira" panose="020F0603030400020203" pitchFamily="34" charset="0"/>
                <a:cs typeface="Times New Roman" pitchFamily="18" charset="0"/>
              </a:rPr>
              <a:t>Acknowledgments</a:t>
            </a:r>
            <a:br>
              <a:rPr lang="en-US" sz="2000" b="1" dirty="0">
                <a:latin typeface="GE Inspira" panose="020F0603030400020203" pitchFamily="34" charset="0"/>
                <a:cs typeface="Times New Roman" pitchFamily="18" charset="0"/>
              </a:rPr>
            </a:br>
            <a:r>
              <a:rPr lang="en-US" sz="2000" dirty="0">
                <a:latin typeface="GE Inspira" panose="020F0603030400020203" pitchFamily="34" charset="0"/>
              </a:rPr>
              <a:t>The authors wish to thank S Vanapalli and the 3D systems team for their insight on switch design and additive manufacturing, as well as the GE Global Research Center material’s testing and characterization labs. Many thanks also to the technicians working on the tedious cryogenic test setup and to Oxford Instruments (OION). Last but not least, we would like to thank Jonathan Murray of GE Healthcare, Research Circle Technology, for his generous support of this effort.</a:t>
            </a:r>
          </a:p>
        </p:txBody>
      </p:sp>
      <p:sp>
        <p:nvSpPr>
          <p:cNvPr id="2085" name="Rectangle 240"/>
          <p:cNvSpPr>
            <a:spLocks noChangeArrowheads="1"/>
          </p:cNvSpPr>
          <p:nvPr/>
        </p:nvSpPr>
        <p:spPr bwMode="auto">
          <a:xfrm>
            <a:off x="47245" y="1254449"/>
            <a:ext cx="121943" cy="304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350" tIns="30175" rIns="60350" bIns="30175" numCol="1" anchor="ctr" anchorCtr="0" compatLnSpc="1">
            <a:prstTxWarp prst="textNoShape">
              <a:avLst/>
            </a:prstTxWarp>
            <a:spAutoFit/>
          </a:bodyPr>
          <a:lstStyle/>
          <a:p>
            <a:endParaRPr lang="en-US" sz="1584" dirty="0"/>
          </a:p>
        </p:txBody>
      </p:sp>
      <p:sp>
        <p:nvSpPr>
          <p:cNvPr id="2086" name="Rectangle 248"/>
          <p:cNvSpPr>
            <a:spLocks noChangeArrowheads="1"/>
          </p:cNvSpPr>
          <p:nvPr/>
        </p:nvSpPr>
        <p:spPr bwMode="auto">
          <a:xfrm>
            <a:off x="47245" y="1586690"/>
            <a:ext cx="121943" cy="243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350" tIns="30175" rIns="60350" bIns="30175" numCol="1" anchor="ctr" anchorCtr="0" compatLnSpc="1">
            <a:prstTxWarp prst="textNoShape">
              <a:avLst/>
            </a:prstTxWarp>
            <a:spAutoFit/>
          </a:bodyPr>
          <a:lstStyle/>
          <a:p>
            <a:pPr defTabSz="603504"/>
            <a:endParaRPr lang="en-US" altLang="en-US" sz="1188" dirty="0">
              <a:latin typeface="Arial" pitchFamily="34" charset="0"/>
              <a:cs typeface="Arial" pitchFamily="34" charset="0"/>
            </a:endParaRPr>
          </a:p>
        </p:txBody>
      </p:sp>
      <p:pic>
        <p:nvPicPr>
          <p:cNvPr id="3353" name="Picture 281" descr="ICEC27-ICMC 2018">
            <a:extLst>
              <a:ext uri="{FF2B5EF4-FFF2-40B4-BE49-F238E27FC236}">
                <a16:creationId xmlns:a16="http://schemas.microsoft.com/office/drawing/2014/main" id="{B07FAEA2-4329-4AE1-BCB8-5C9EA6BAAEA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589658" y="1052828"/>
            <a:ext cx="6356942" cy="18334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D70DFF0-DC79-4CC2-B262-6A1613939204}"/>
              </a:ext>
            </a:extLst>
          </p:cNvPr>
          <p:cNvPicPr>
            <a:picLocks noChangeAspect="1"/>
          </p:cNvPicPr>
          <p:nvPr/>
        </p:nvPicPr>
        <p:blipFill>
          <a:blip r:embed="rId9"/>
          <a:stretch>
            <a:fillRect/>
          </a:stretch>
        </p:blipFill>
        <p:spPr>
          <a:xfrm>
            <a:off x="10445961" y="19605311"/>
            <a:ext cx="10813839" cy="5525608"/>
          </a:xfrm>
          <a:prstGeom prst="rect">
            <a:avLst/>
          </a:prstGeom>
        </p:spPr>
      </p:pic>
      <p:pic>
        <p:nvPicPr>
          <p:cNvPr id="6" name="Picture 5">
            <a:extLst>
              <a:ext uri="{FF2B5EF4-FFF2-40B4-BE49-F238E27FC236}">
                <a16:creationId xmlns:a16="http://schemas.microsoft.com/office/drawing/2014/main" id="{EB170B35-E21C-412E-A4A7-34AFAE41BE94}"/>
              </a:ext>
            </a:extLst>
          </p:cNvPr>
          <p:cNvPicPr>
            <a:picLocks noChangeAspect="1"/>
          </p:cNvPicPr>
          <p:nvPr/>
        </p:nvPicPr>
        <p:blipFill>
          <a:blip r:embed="rId10"/>
          <a:stretch>
            <a:fillRect/>
          </a:stretch>
        </p:blipFill>
        <p:spPr>
          <a:xfrm>
            <a:off x="26266546" y="34740158"/>
            <a:ext cx="2995687" cy="2995687"/>
          </a:xfrm>
          <a:prstGeom prst="rect">
            <a:avLst/>
          </a:prstGeom>
          <a:effectLst>
            <a:glow rad="139700">
              <a:schemeClr val="accent2">
                <a:satMod val="175000"/>
                <a:alpha val="40000"/>
              </a:schemeClr>
            </a:glow>
            <a:outerShdw blurRad="50800" dist="38100" dir="10800000" algn="r" rotWithShape="0">
              <a:prstClr val="black">
                <a:alpha val="40000"/>
              </a:prstClr>
            </a:outerShdw>
          </a:effectLst>
        </p:spPr>
      </p:pic>
      <p:pic>
        <p:nvPicPr>
          <p:cNvPr id="100" name="Picture 99">
            <a:extLst>
              <a:ext uri="{FF2B5EF4-FFF2-40B4-BE49-F238E27FC236}">
                <a16:creationId xmlns:a16="http://schemas.microsoft.com/office/drawing/2014/main" id="{8BB91B49-C80C-4B37-971E-20A0ADE0347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7200" y="37475319"/>
            <a:ext cx="4562026" cy="3706646"/>
          </a:xfrm>
          <a:prstGeom prst="rect">
            <a:avLst/>
          </a:prstGeom>
          <a:ln w="19050">
            <a:solidFill>
              <a:schemeClr val="accent1"/>
            </a:solidFill>
          </a:ln>
          <a:effectLst>
            <a:glow rad="101600">
              <a:schemeClr val="accent1">
                <a:satMod val="175000"/>
                <a:alpha val="40000"/>
              </a:schemeClr>
            </a:glow>
          </a:effectLst>
        </p:spPr>
      </p:pic>
      <p:pic>
        <p:nvPicPr>
          <p:cNvPr id="101" name="Picture 100">
            <a:extLst>
              <a:ext uri="{FF2B5EF4-FFF2-40B4-BE49-F238E27FC236}">
                <a16:creationId xmlns:a16="http://schemas.microsoft.com/office/drawing/2014/main" id="{40A2620C-AB45-4FB0-A3C5-B7BEF4A4B5C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43760" y="37475319"/>
            <a:ext cx="4701679" cy="3706646"/>
          </a:xfrm>
          <a:prstGeom prst="rect">
            <a:avLst/>
          </a:prstGeom>
          <a:ln w="19050">
            <a:solidFill>
              <a:schemeClr val="accent1"/>
            </a:solidFill>
          </a:ln>
          <a:effectLst>
            <a:glow rad="101600">
              <a:schemeClr val="accent1">
                <a:satMod val="175000"/>
                <a:alpha val="40000"/>
              </a:schemeClr>
            </a:glow>
          </a:effectLst>
        </p:spPr>
      </p:pic>
      <p:sp>
        <p:nvSpPr>
          <p:cNvPr id="119" name="Text Box 424">
            <a:extLst>
              <a:ext uri="{FF2B5EF4-FFF2-40B4-BE49-F238E27FC236}">
                <a16:creationId xmlns:a16="http://schemas.microsoft.com/office/drawing/2014/main" id="{03B07459-ED74-44A3-8EF4-8E7CE8F7AADF}"/>
              </a:ext>
            </a:extLst>
          </p:cNvPr>
          <p:cNvSpPr txBox="1">
            <a:spLocks noChangeArrowheads="1"/>
          </p:cNvSpPr>
          <p:nvPr/>
        </p:nvSpPr>
        <p:spPr bwMode="auto">
          <a:xfrm>
            <a:off x="381000" y="41327262"/>
            <a:ext cx="4806880" cy="707886"/>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000" b="1" dirty="0">
                <a:latin typeface="GE Inspira" panose="020F0603030400020203" pitchFamily="34" charset="0"/>
                <a:cs typeface="Times New Roman" pitchFamily="18" charset="0"/>
              </a:rPr>
              <a:t>Fig. 5  </a:t>
            </a:r>
            <a:r>
              <a:rPr lang="en-US" sz="2000" dirty="0">
                <a:latin typeface="GE Inspira" panose="020F0603030400020203" pitchFamily="34" charset="0"/>
                <a:cs typeface="Times New Roman" pitchFamily="18" charset="0"/>
              </a:rPr>
              <a:t>Switch helium fill (partial) and condensation (40 seconds from 17.5 to 5 K)</a:t>
            </a:r>
          </a:p>
        </p:txBody>
      </p:sp>
      <p:sp>
        <p:nvSpPr>
          <p:cNvPr id="120" name="Text Box 424">
            <a:extLst>
              <a:ext uri="{FF2B5EF4-FFF2-40B4-BE49-F238E27FC236}">
                <a16:creationId xmlns:a16="http://schemas.microsoft.com/office/drawing/2014/main" id="{97816A2D-6624-4DC9-952D-BCE18D4817ED}"/>
              </a:ext>
            </a:extLst>
          </p:cNvPr>
          <p:cNvSpPr txBox="1">
            <a:spLocks noChangeArrowheads="1"/>
          </p:cNvSpPr>
          <p:nvPr/>
        </p:nvSpPr>
        <p:spPr bwMode="auto">
          <a:xfrm>
            <a:off x="5187881" y="41321336"/>
            <a:ext cx="4718119" cy="707886"/>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000" b="1" dirty="0">
                <a:latin typeface="GE Inspira" panose="020F0603030400020203" pitchFamily="34" charset="0"/>
                <a:cs typeface="Times New Roman" pitchFamily="18" charset="0"/>
              </a:rPr>
              <a:t>Fig. 6  </a:t>
            </a:r>
            <a:r>
              <a:rPr lang="en-US" sz="2000" dirty="0">
                <a:latin typeface="GE Inspira" panose="020F0603030400020203" pitchFamily="34" charset="0"/>
                <a:cs typeface="Times New Roman" pitchFamily="18" charset="0"/>
              </a:rPr>
              <a:t>Switch helium fill (partial) and helium condensation</a:t>
            </a:r>
          </a:p>
        </p:txBody>
      </p:sp>
      <p:sp>
        <p:nvSpPr>
          <p:cNvPr id="121" name="Text Box 424">
            <a:extLst>
              <a:ext uri="{FF2B5EF4-FFF2-40B4-BE49-F238E27FC236}">
                <a16:creationId xmlns:a16="http://schemas.microsoft.com/office/drawing/2014/main" id="{25C352A2-8742-40D0-80C4-F3075D48445B}"/>
              </a:ext>
            </a:extLst>
          </p:cNvPr>
          <p:cNvSpPr txBox="1">
            <a:spLocks noChangeArrowheads="1"/>
          </p:cNvSpPr>
          <p:nvPr/>
        </p:nvSpPr>
        <p:spPr bwMode="auto">
          <a:xfrm>
            <a:off x="21564600" y="40409022"/>
            <a:ext cx="8091322" cy="1015663"/>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000" b="1" dirty="0">
                <a:latin typeface="GE Inspira" panose="020F0603030400020203" pitchFamily="34" charset="0"/>
                <a:cs typeface="Times New Roman" pitchFamily="18" charset="0"/>
              </a:rPr>
              <a:t>Fig. 7  </a:t>
            </a:r>
            <a:r>
              <a:rPr lang="en-US" sz="2000" dirty="0">
                <a:latin typeface="GE Inspira" panose="020F0603030400020203" pitchFamily="34" charset="0"/>
                <a:cs typeface="Times New Roman" pitchFamily="18" charset="0"/>
              </a:rPr>
              <a:t>Temperature profile of empty test switch with 1 W applied</a:t>
            </a:r>
            <a:br>
              <a:rPr lang="en-US" sz="2000" dirty="0">
                <a:latin typeface="GE Inspira" panose="020F0603030400020203" pitchFamily="34" charset="0"/>
                <a:cs typeface="Times New Roman" pitchFamily="18" charset="0"/>
              </a:rPr>
            </a:br>
            <a:r>
              <a:rPr lang="en-US" sz="2000" dirty="0">
                <a:latin typeface="GE Inspira" panose="020F0603030400020203" pitchFamily="34" charset="0"/>
                <a:cs typeface="Times New Roman" pitchFamily="18" charset="0"/>
              </a:rPr>
              <a:t>heat load (T-rise on cold plate), </a:t>
            </a:r>
            <a:r>
              <a:rPr lang="en-US" sz="2000" i="1" dirty="0">
                <a:latin typeface="GE Inspira" panose="020F0603030400020203" pitchFamily="34" charset="0"/>
                <a:cs typeface="Times New Roman" pitchFamily="18" charset="0"/>
              </a:rPr>
              <a:t>Inset</a:t>
            </a:r>
            <a:r>
              <a:rPr lang="en-US" sz="2000" dirty="0">
                <a:latin typeface="GE Inspira" panose="020F0603030400020203" pitchFamily="34" charset="0"/>
                <a:cs typeface="Times New Roman" pitchFamily="18" charset="0"/>
              </a:rPr>
              <a:t>: RSS model with vials (black) and future switch design (round, welded on RSS tube with vertical fill tubes </a:t>
            </a:r>
          </a:p>
        </p:txBody>
      </p:sp>
      <p:sp>
        <p:nvSpPr>
          <p:cNvPr id="123" name="Text Box 424">
            <a:extLst>
              <a:ext uri="{FF2B5EF4-FFF2-40B4-BE49-F238E27FC236}">
                <a16:creationId xmlns:a16="http://schemas.microsoft.com/office/drawing/2014/main" id="{24DBA41E-4286-471A-95DA-CF62AC460A96}"/>
              </a:ext>
            </a:extLst>
          </p:cNvPr>
          <p:cNvSpPr txBox="1">
            <a:spLocks noChangeArrowheads="1"/>
          </p:cNvSpPr>
          <p:nvPr/>
        </p:nvSpPr>
        <p:spPr bwMode="auto">
          <a:xfrm>
            <a:off x="10483546" y="18482409"/>
            <a:ext cx="4756454" cy="400110"/>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000" b="1" dirty="0">
                <a:latin typeface="GE Inspira" panose="020F0603030400020203" pitchFamily="34" charset="0"/>
                <a:cs typeface="Times New Roman" pitchFamily="18" charset="0"/>
              </a:rPr>
              <a:t>Fig. 1  </a:t>
            </a:r>
            <a:r>
              <a:rPr lang="en-US" sz="2000" dirty="0">
                <a:latin typeface="GE Inspira" panose="020F0603030400020203" pitchFamily="34" charset="0"/>
                <a:cs typeface="Times New Roman" pitchFamily="18" charset="0"/>
              </a:rPr>
              <a:t>Curved sample path (4 vial system)</a:t>
            </a:r>
          </a:p>
        </p:txBody>
      </p:sp>
      <p:sp>
        <p:nvSpPr>
          <p:cNvPr id="124" name="Text Box 424">
            <a:extLst>
              <a:ext uri="{FF2B5EF4-FFF2-40B4-BE49-F238E27FC236}">
                <a16:creationId xmlns:a16="http://schemas.microsoft.com/office/drawing/2014/main" id="{E7E6C39E-1710-4D7F-BFB4-157CA34D8769}"/>
              </a:ext>
            </a:extLst>
          </p:cNvPr>
          <p:cNvSpPr txBox="1">
            <a:spLocks noChangeArrowheads="1"/>
          </p:cNvSpPr>
          <p:nvPr/>
        </p:nvSpPr>
        <p:spPr bwMode="auto">
          <a:xfrm>
            <a:off x="17321269" y="19851033"/>
            <a:ext cx="3938531" cy="707886"/>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000" b="1" dirty="0">
                <a:latin typeface="GE Inspira" panose="020F0603030400020203" pitchFamily="34" charset="0"/>
                <a:cs typeface="Times New Roman" pitchFamily="18" charset="0"/>
              </a:rPr>
              <a:t>Fig. 2  </a:t>
            </a:r>
            <a:r>
              <a:rPr lang="en-US" sz="2000" dirty="0">
                <a:latin typeface="GE Inspira" panose="020F0603030400020203" pitchFamily="34" charset="0"/>
                <a:cs typeface="Times New Roman" pitchFamily="18" charset="0"/>
              </a:rPr>
              <a:t>Modified, straight sample path with RSS vial guide stick)</a:t>
            </a:r>
          </a:p>
        </p:txBody>
      </p:sp>
      <p:sp>
        <p:nvSpPr>
          <p:cNvPr id="125" name="Text Box 424">
            <a:extLst>
              <a:ext uri="{FF2B5EF4-FFF2-40B4-BE49-F238E27FC236}">
                <a16:creationId xmlns:a16="http://schemas.microsoft.com/office/drawing/2014/main" id="{7875EBCB-D81A-4099-9405-1A8F2B095C4B}"/>
              </a:ext>
            </a:extLst>
          </p:cNvPr>
          <p:cNvSpPr txBox="1">
            <a:spLocks noChangeArrowheads="1"/>
          </p:cNvSpPr>
          <p:nvPr/>
        </p:nvSpPr>
        <p:spPr bwMode="auto">
          <a:xfrm>
            <a:off x="10565673" y="25445053"/>
            <a:ext cx="9551126" cy="400110"/>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000" b="1" dirty="0">
                <a:latin typeface="GE Inspira" panose="020F0603030400020203" pitchFamily="34" charset="0"/>
                <a:cs typeface="Times New Roman" pitchFamily="18" charset="0"/>
              </a:rPr>
              <a:t>Fig. 3  </a:t>
            </a:r>
            <a:r>
              <a:rPr lang="en-US" sz="2000" dirty="0">
                <a:latin typeface="GE Inspira" panose="020F0603030400020203" pitchFamily="34" charset="0"/>
                <a:cs typeface="Times New Roman" pitchFamily="18" charset="0"/>
              </a:rPr>
              <a:t>Schematic view of RSS in outer sleeve with attached switch in 1 K pot                        </a:t>
            </a:r>
          </a:p>
        </p:txBody>
      </p:sp>
      <p:sp>
        <p:nvSpPr>
          <p:cNvPr id="126" name="Text Box 424">
            <a:extLst>
              <a:ext uri="{FF2B5EF4-FFF2-40B4-BE49-F238E27FC236}">
                <a16:creationId xmlns:a16="http://schemas.microsoft.com/office/drawing/2014/main" id="{611CBACA-B1FE-40C7-A647-85F85F256B4D}"/>
              </a:ext>
            </a:extLst>
          </p:cNvPr>
          <p:cNvSpPr txBox="1">
            <a:spLocks noChangeArrowheads="1"/>
          </p:cNvSpPr>
          <p:nvPr/>
        </p:nvSpPr>
        <p:spPr bwMode="auto">
          <a:xfrm>
            <a:off x="380998" y="30141009"/>
            <a:ext cx="5840242" cy="400110"/>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000" b="1" dirty="0">
                <a:latin typeface="GE Inspira" panose="020F0603030400020203" pitchFamily="34" charset="0"/>
                <a:cs typeface="Times New Roman" pitchFamily="18" charset="0"/>
              </a:rPr>
              <a:t>Fig. 4  </a:t>
            </a:r>
            <a:r>
              <a:rPr lang="en-US" sz="2000" dirty="0">
                <a:latin typeface="GE Inspira" panose="020F0603030400020203" pitchFamily="34" charset="0"/>
                <a:cs typeface="Times New Roman" pitchFamily="18" charset="0"/>
              </a:rPr>
              <a:t>Test switch diagnostics and test setup</a:t>
            </a:r>
          </a:p>
        </p:txBody>
      </p:sp>
      <p:sp>
        <p:nvSpPr>
          <p:cNvPr id="57" name="TextBox 56">
            <a:extLst>
              <a:ext uri="{FF2B5EF4-FFF2-40B4-BE49-F238E27FC236}">
                <a16:creationId xmlns:a16="http://schemas.microsoft.com/office/drawing/2014/main" id="{26525155-65A1-467B-A982-13DA911B953C}"/>
              </a:ext>
            </a:extLst>
          </p:cNvPr>
          <p:cNvSpPr txBox="1"/>
          <p:nvPr/>
        </p:nvSpPr>
        <p:spPr>
          <a:xfrm>
            <a:off x="10425775" y="30578314"/>
            <a:ext cx="10262121" cy="7928324"/>
          </a:xfrm>
          <a:prstGeom prst="rect">
            <a:avLst/>
          </a:prstGeom>
          <a:noFill/>
        </p:spPr>
        <p:txBody>
          <a:bodyPr wrap="square" rtlCol="0">
            <a:spAutoFit/>
          </a:bodyPr>
          <a:lstStyle/>
          <a:p>
            <a:pPr algn="ctr" defTabSz="618173">
              <a:lnSpc>
                <a:spcPct val="150000"/>
              </a:lnSpc>
              <a:spcBef>
                <a:spcPct val="50000"/>
              </a:spcBef>
              <a:tabLst>
                <a:tab pos="385572" algn="l"/>
              </a:tabLst>
            </a:pPr>
            <a:r>
              <a:rPr lang="en-US" sz="3200" b="1" dirty="0">
                <a:latin typeface="GE Inspira" panose="020F0603030400020203" pitchFamily="34" charset="0"/>
              </a:rPr>
              <a:t>V. Summary</a:t>
            </a:r>
            <a:endParaRPr lang="en-US" b="1" dirty="0">
              <a:latin typeface="GE Inspira" panose="020F0603030400020203" pitchFamily="34" charset="0"/>
              <a:cs typeface="Times New Roman" pitchFamily="18" charset="0"/>
            </a:endParaRPr>
          </a:p>
          <a:p>
            <a:pPr marL="457200" indent="-457200">
              <a:buFont typeface="Wingdings" panose="05000000000000000000" pitchFamily="2" charset="2"/>
              <a:buChar char="q"/>
              <a:tabLst>
                <a:tab pos="301752" algn="l"/>
              </a:tabLst>
            </a:pPr>
            <a:r>
              <a:rPr lang="en-US" sz="3200" dirty="0">
                <a:latin typeface="GE Inspira" panose="020F0603030400020203" pitchFamily="34" charset="0"/>
              </a:rPr>
              <a:t>Thermal conductance in OFF state equals to 0.011 W / K </a:t>
            </a:r>
          </a:p>
          <a:p>
            <a:pPr marL="457200" indent="-457200">
              <a:buFont typeface="Wingdings" panose="05000000000000000000" pitchFamily="2" charset="2"/>
              <a:buChar char="q"/>
              <a:tabLst>
                <a:tab pos="301752" algn="l"/>
              </a:tabLst>
            </a:pPr>
            <a:r>
              <a:rPr lang="en-US" sz="3200" dirty="0">
                <a:latin typeface="GE Inspira" panose="020F0603030400020203" pitchFamily="34" charset="0"/>
              </a:rPr>
              <a:t>This is a low enough value that meets our design target. </a:t>
            </a:r>
          </a:p>
          <a:p>
            <a:pPr marL="457200" indent="-457200">
              <a:buFont typeface="Wingdings" panose="05000000000000000000" pitchFamily="2" charset="2"/>
              <a:buChar char="q"/>
              <a:tabLst>
                <a:tab pos="301752" algn="l"/>
              </a:tabLst>
            </a:pPr>
            <a:r>
              <a:rPr lang="en-US" sz="3200" dirty="0">
                <a:latin typeface="GE Inspira" panose="020F0603030400020203" pitchFamily="34" charset="0"/>
              </a:rPr>
              <a:t>The ON resistance state cannot be evaluated since no gas phase is present in the switch and no heat load can be applied to liquid in switch without phase change</a:t>
            </a:r>
          </a:p>
          <a:p>
            <a:pPr marL="457200" indent="-457200">
              <a:buFont typeface="Wingdings" panose="05000000000000000000" pitchFamily="2" charset="2"/>
              <a:buChar char="q"/>
              <a:tabLst>
                <a:tab pos="301752" algn="l"/>
              </a:tabLst>
            </a:pPr>
            <a:r>
              <a:rPr lang="en-US" sz="3200" dirty="0">
                <a:latin typeface="GE Inspira" panose="020F0603030400020203" pitchFamily="34" charset="0"/>
              </a:rPr>
              <a:t>Research purpose was to develop a new type of RSS insert that engages to a cold plate, easily removable and serviceable using an additively manufactured Inconel 718 flat-panel gas-gap heat switch </a:t>
            </a:r>
          </a:p>
          <a:p>
            <a:pPr marL="457200" indent="-457200">
              <a:buFont typeface="Wingdings" panose="05000000000000000000" pitchFamily="2" charset="2"/>
              <a:buChar char="q"/>
              <a:tabLst>
                <a:tab pos="301752" algn="l"/>
              </a:tabLst>
            </a:pPr>
            <a:r>
              <a:rPr lang="en-US" sz="3200" dirty="0">
                <a:latin typeface="GE Inspira" panose="020F0603030400020203" pitchFamily="34" charset="0"/>
              </a:rPr>
              <a:t>Additive process for switch proved to work reliably in vacuum / cryogenic environment below 4 K.</a:t>
            </a:r>
          </a:p>
          <a:p>
            <a:pPr marL="457200" indent="-457200">
              <a:buFont typeface="Wingdings" panose="05000000000000000000" pitchFamily="2" charset="2"/>
              <a:buChar char="q"/>
              <a:tabLst>
                <a:tab pos="301752" algn="l"/>
              </a:tabLst>
            </a:pPr>
            <a:r>
              <a:rPr lang="en-US" sz="3200" dirty="0">
                <a:latin typeface="GE Inspira" panose="020F0603030400020203" pitchFamily="34" charset="0"/>
              </a:rPr>
              <a:t>The high thermal switch OFF state gives the end user the opportunity to service the sample path without magnet ramp down or system warm up. </a:t>
            </a:r>
          </a:p>
          <a:p>
            <a:pPr>
              <a:tabLst>
                <a:tab pos="301752" algn="l"/>
              </a:tabLst>
            </a:pPr>
            <a:endParaRPr lang="en-US" sz="1320" dirty="0">
              <a:latin typeface="GE Inspira" panose="020F0603030400020203" pitchFamily="34" charset="0"/>
            </a:endParaRPr>
          </a:p>
        </p:txBody>
      </p:sp>
      <p:grpSp>
        <p:nvGrpSpPr>
          <p:cNvPr id="8" name="Group 7">
            <a:extLst>
              <a:ext uri="{FF2B5EF4-FFF2-40B4-BE49-F238E27FC236}">
                <a16:creationId xmlns:a16="http://schemas.microsoft.com/office/drawing/2014/main" id="{053CB19B-96C0-47A7-A4BC-A61B70D3A33E}"/>
              </a:ext>
            </a:extLst>
          </p:cNvPr>
          <p:cNvGrpSpPr/>
          <p:nvPr/>
        </p:nvGrpSpPr>
        <p:grpSpPr>
          <a:xfrm>
            <a:off x="452724" y="23046385"/>
            <a:ext cx="9829799" cy="6910091"/>
            <a:chOff x="10312987" y="15337774"/>
            <a:chExt cx="9829799" cy="6910091"/>
          </a:xfrm>
        </p:grpSpPr>
        <p:sp>
          <p:nvSpPr>
            <p:cNvPr id="90" name="TextBox 89">
              <a:extLst>
                <a:ext uri="{FF2B5EF4-FFF2-40B4-BE49-F238E27FC236}">
                  <a16:creationId xmlns:a16="http://schemas.microsoft.com/office/drawing/2014/main" id="{C2EF1F5B-77C3-42B9-9031-43FB224D9280}"/>
                </a:ext>
              </a:extLst>
            </p:cNvPr>
            <p:cNvSpPr txBox="1"/>
            <p:nvPr/>
          </p:nvSpPr>
          <p:spPr>
            <a:xfrm>
              <a:off x="10312987" y="15337774"/>
              <a:ext cx="9829799" cy="2798330"/>
            </a:xfrm>
            <a:prstGeom prst="rect">
              <a:avLst/>
            </a:prstGeom>
            <a:noFill/>
          </p:spPr>
          <p:txBody>
            <a:bodyPr wrap="square" rtlCol="0">
              <a:spAutoFit/>
            </a:bodyPr>
            <a:lstStyle/>
            <a:p>
              <a:pPr algn="ctr"/>
              <a:r>
                <a:rPr lang="en-US" sz="3200" b="1" dirty="0">
                  <a:latin typeface="GE Inspira" panose="020F0603030400020203" pitchFamily="34" charset="0"/>
                </a:rPr>
                <a:t>III. Test switch design</a:t>
              </a:r>
            </a:p>
            <a:p>
              <a:endParaRPr lang="en-US" sz="1584" dirty="0">
                <a:latin typeface="GE Inspira" panose="020F0603030400020203" pitchFamily="34" charset="0"/>
              </a:endParaRPr>
            </a:p>
            <a:p>
              <a:r>
                <a:rPr lang="en-US" sz="3200" dirty="0">
                  <a:latin typeface="GE Inspira" panose="020F0603030400020203" pitchFamily="34" charset="0"/>
                </a:rPr>
                <a:t>The test switch that was found to be closest to cope with our challenges is an additively manufactured Inconel 718 switch based on the much larger TiAl6V4 Vanapalli switch design for higher temperature use.</a:t>
              </a:r>
            </a:p>
          </p:txBody>
        </p:sp>
        <p:grpSp>
          <p:nvGrpSpPr>
            <p:cNvPr id="15" name="Group 14">
              <a:extLst>
                <a:ext uri="{FF2B5EF4-FFF2-40B4-BE49-F238E27FC236}">
                  <a16:creationId xmlns:a16="http://schemas.microsoft.com/office/drawing/2014/main" id="{87A4621E-BFC6-41F7-B979-AB523E3C7DEA}"/>
                </a:ext>
              </a:extLst>
            </p:cNvPr>
            <p:cNvGrpSpPr/>
            <p:nvPr/>
          </p:nvGrpSpPr>
          <p:grpSpPr>
            <a:xfrm>
              <a:off x="10333672" y="18385429"/>
              <a:ext cx="8894715" cy="3862436"/>
              <a:chOff x="11243020" y="13625052"/>
              <a:chExt cx="11171355" cy="4283357"/>
            </a:xfrm>
          </p:grpSpPr>
          <p:pic>
            <p:nvPicPr>
              <p:cNvPr id="87" name="Picture 86">
                <a:extLst>
                  <a:ext uri="{FF2B5EF4-FFF2-40B4-BE49-F238E27FC236}">
                    <a16:creationId xmlns:a16="http://schemas.microsoft.com/office/drawing/2014/main" id="{C3639E09-8CD9-48C9-9429-EBBEBFEEB3C5}"/>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250961" y="13625052"/>
                <a:ext cx="2250590" cy="1967044"/>
              </a:xfrm>
              <a:prstGeom prst="rect">
                <a:avLst/>
              </a:prstGeom>
              <a:noFill/>
            </p:spPr>
          </p:pic>
          <p:pic>
            <p:nvPicPr>
              <p:cNvPr id="10" name="Picture 9">
                <a:extLst>
                  <a:ext uri="{FF2B5EF4-FFF2-40B4-BE49-F238E27FC236}">
                    <a16:creationId xmlns:a16="http://schemas.microsoft.com/office/drawing/2014/main" id="{DC551678-ED49-4E85-A9A8-CE6C017552EE}"/>
                  </a:ext>
                </a:extLst>
              </p:cNvPr>
              <p:cNvPicPr>
                <a:picLocks noChangeAspect="1"/>
              </p:cNvPicPr>
              <p:nvPr/>
            </p:nvPicPr>
            <p:blipFill>
              <a:blip r:embed="rId14"/>
              <a:stretch>
                <a:fillRect/>
              </a:stretch>
            </p:blipFill>
            <p:spPr>
              <a:xfrm>
                <a:off x="16797681" y="13660792"/>
                <a:ext cx="5616694" cy="4219943"/>
              </a:xfrm>
              <a:prstGeom prst="rect">
                <a:avLst/>
              </a:prstGeom>
            </p:spPr>
          </p:pic>
          <p:pic>
            <p:nvPicPr>
              <p:cNvPr id="97" name="Picture 96">
                <a:extLst>
                  <a:ext uri="{FF2B5EF4-FFF2-40B4-BE49-F238E27FC236}">
                    <a16:creationId xmlns:a16="http://schemas.microsoft.com/office/drawing/2014/main" id="{8C67F001-D1F5-4579-8B8F-B4D1E1686B23}"/>
                  </a:ext>
                </a:extLst>
              </p:cNvPr>
              <p:cNvPicPr/>
              <p:nvPr/>
            </p:nvPicPr>
            <p:blipFill rotWithShape="1">
              <a:blip r:embed="rId15" cstate="print">
                <a:extLst>
                  <a:ext uri="{28A0092B-C50C-407E-A947-70E740481C1C}">
                    <a14:useLocalDpi xmlns:a14="http://schemas.microsoft.com/office/drawing/2010/main" val="0"/>
                  </a:ext>
                </a:extLst>
              </a:blip>
              <a:srcRect l="-955" t="-955" r="-955" b="-955"/>
              <a:stretch/>
            </p:blipFill>
            <p:spPr bwMode="auto">
              <a:xfrm>
                <a:off x="13776301" y="13625054"/>
                <a:ext cx="2736192" cy="1967045"/>
              </a:xfrm>
              <a:prstGeom prst="rect">
                <a:avLst/>
              </a:prstGeom>
              <a:noFill/>
            </p:spPr>
          </p:pic>
          <p:pic>
            <p:nvPicPr>
              <p:cNvPr id="98" name="Picture 97">
                <a:extLst>
                  <a:ext uri="{FF2B5EF4-FFF2-40B4-BE49-F238E27FC236}">
                    <a16:creationId xmlns:a16="http://schemas.microsoft.com/office/drawing/2014/main" id="{4CDD36C2-E862-4219-9F19-ABFC37B42FAA}"/>
                  </a:ext>
                </a:extLst>
              </p:cNvPr>
              <p:cNvPicPr/>
              <p:nvPr/>
            </p:nvPicPr>
            <p:blipFill rotWithShape="1">
              <a:blip r:embed="rId16" cstate="print">
                <a:extLst>
                  <a:ext uri="{28A0092B-C50C-407E-A947-70E740481C1C}">
                    <a14:useLocalDpi xmlns:a14="http://schemas.microsoft.com/office/drawing/2010/main" val="0"/>
                  </a:ext>
                </a:extLst>
              </a:blip>
              <a:srcRect l="-2455" t="-2384" r="-2455" b="-2384"/>
              <a:stretch/>
            </p:blipFill>
            <p:spPr bwMode="auto">
              <a:xfrm>
                <a:off x="13696561" y="15761017"/>
                <a:ext cx="2815932" cy="2147392"/>
              </a:xfrm>
              <a:prstGeom prst="rect">
                <a:avLst/>
              </a:prstGeom>
              <a:noFill/>
            </p:spPr>
          </p:pic>
          <p:pic>
            <p:nvPicPr>
              <p:cNvPr id="99" name="Picture 98">
                <a:extLst>
                  <a:ext uri="{FF2B5EF4-FFF2-40B4-BE49-F238E27FC236}">
                    <a16:creationId xmlns:a16="http://schemas.microsoft.com/office/drawing/2014/main" id="{2DDA9594-CBE8-4271-A83A-1A67DF162A9A}"/>
                  </a:ext>
                </a:extLst>
              </p:cNvPr>
              <p:cNvPicPr>
                <a:picLocks noChangeAspect="1"/>
              </p:cNvPicPr>
              <p:nvPr/>
            </p:nvPicPr>
            <p:blipFill rotWithShape="1">
              <a:blip r:embed="rId17"/>
              <a:srcRect l="17342" t="17290" r="22604" b="11738"/>
              <a:stretch/>
            </p:blipFill>
            <p:spPr>
              <a:xfrm>
                <a:off x="11243020" y="15781730"/>
                <a:ext cx="2250590" cy="2094474"/>
              </a:xfrm>
              <a:prstGeom prst="rect">
                <a:avLst/>
              </a:prstGeom>
            </p:spPr>
          </p:pic>
        </p:grpSp>
      </p:grpSp>
      <p:sp>
        <p:nvSpPr>
          <p:cNvPr id="55" name="Text Box 424">
            <a:extLst>
              <a:ext uri="{FF2B5EF4-FFF2-40B4-BE49-F238E27FC236}">
                <a16:creationId xmlns:a16="http://schemas.microsoft.com/office/drawing/2014/main" id="{F0B86B20-8750-4C5A-A4E7-22877A7215FE}"/>
              </a:ext>
            </a:extLst>
          </p:cNvPr>
          <p:cNvSpPr txBox="1">
            <a:spLocks noChangeArrowheads="1"/>
          </p:cNvSpPr>
          <p:nvPr/>
        </p:nvSpPr>
        <p:spPr bwMode="auto">
          <a:xfrm>
            <a:off x="431353" y="34411236"/>
            <a:ext cx="8961122" cy="402254"/>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000" b="1" dirty="0">
                <a:latin typeface="GE Inspira" panose="020F0603030400020203" pitchFamily="34" charset="0"/>
                <a:cs typeface="Times New Roman" pitchFamily="18" charset="0"/>
              </a:rPr>
              <a:t>Table 1  </a:t>
            </a:r>
            <a:r>
              <a:rPr lang="en-US" sz="2000" dirty="0">
                <a:latin typeface="GE Inspira" panose="020F0603030400020203" pitchFamily="34" charset="0"/>
                <a:cs typeface="Times New Roman" pitchFamily="18" charset="0"/>
              </a:rPr>
              <a:t>Test switch parameters</a:t>
            </a:r>
          </a:p>
        </p:txBody>
      </p:sp>
      <p:sp>
        <p:nvSpPr>
          <p:cNvPr id="9" name="TextBox 8">
            <a:extLst>
              <a:ext uri="{FF2B5EF4-FFF2-40B4-BE49-F238E27FC236}">
                <a16:creationId xmlns:a16="http://schemas.microsoft.com/office/drawing/2014/main" id="{71B7E04F-5081-41A3-9FAA-7E6A4F5D20E5}"/>
              </a:ext>
            </a:extLst>
          </p:cNvPr>
          <p:cNvSpPr txBox="1"/>
          <p:nvPr/>
        </p:nvSpPr>
        <p:spPr>
          <a:xfrm>
            <a:off x="21526095" y="23073519"/>
            <a:ext cx="8268105" cy="7478970"/>
          </a:xfrm>
          <a:prstGeom prst="rect">
            <a:avLst/>
          </a:prstGeom>
          <a:noFill/>
        </p:spPr>
        <p:txBody>
          <a:bodyPr wrap="square" rtlCol="0">
            <a:spAutoFit/>
          </a:bodyPr>
          <a:lstStyle/>
          <a:p>
            <a:pPr>
              <a:tabLst>
                <a:tab pos="301752" algn="l"/>
              </a:tabLst>
            </a:pPr>
            <a:r>
              <a:rPr lang="en-US" sz="3200" b="1" i="1" dirty="0">
                <a:latin typeface="GE Inspira" panose="020F0603030400020203" pitchFamily="34" charset="0"/>
              </a:rPr>
              <a:t>Switch design requirements</a:t>
            </a:r>
          </a:p>
          <a:p>
            <a:pPr>
              <a:tabLst>
                <a:tab pos="301752" algn="l"/>
              </a:tabLst>
            </a:pPr>
            <a:r>
              <a:rPr lang="en-US" sz="3200" dirty="0">
                <a:latin typeface="GE Inspira" panose="020F0603030400020203" pitchFamily="34" charset="0"/>
              </a:rPr>
              <a:t>•	Use flat panel structure for given space constraints in cold sleeve (fitted to tube)</a:t>
            </a:r>
          </a:p>
          <a:p>
            <a:pPr>
              <a:tabLst>
                <a:tab pos="301752" algn="l"/>
              </a:tabLst>
            </a:pPr>
            <a:r>
              <a:rPr lang="en-US" sz="3200" dirty="0">
                <a:latin typeface="GE Inspira" panose="020F0603030400020203" pitchFamily="34" charset="0"/>
              </a:rPr>
              <a:t>•	Robustness of switch during pressurization / evacuation cycles</a:t>
            </a:r>
          </a:p>
          <a:p>
            <a:pPr>
              <a:tabLst>
                <a:tab pos="301752" algn="l"/>
              </a:tabLst>
            </a:pPr>
            <a:r>
              <a:rPr lang="en-US" sz="3200" dirty="0">
                <a:latin typeface="GE Inspira" panose="020F0603030400020203" pitchFamily="34" charset="0"/>
              </a:rPr>
              <a:t>•	Pre-pressure bearing capable at initial cool-down, without cracking top/bottom plate deflection or fins touching each other</a:t>
            </a:r>
          </a:p>
          <a:p>
            <a:pPr>
              <a:tabLst>
                <a:tab pos="301752" algn="l"/>
              </a:tabLst>
            </a:pPr>
            <a:r>
              <a:rPr lang="en-US" sz="3200" dirty="0">
                <a:latin typeface="GE Inspira" panose="020F0603030400020203" pitchFamily="34" charset="0"/>
              </a:rPr>
              <a:t>•	Leak-tightness &lt; 1.10</a:t>
            </a:r>
            <a:r>
              <a:rPr lang="en-US" sz="3200" baseline="30000" dirty="0">
                <a:latin typeface="GE Inspira" panose="020F0603030400020203" pitchFamily="34" charset="0"/>
              </a:rPr>
              <a:t>-10</a:t>
            </a:r>
            <a:r>
              <a:rPr lang="en-US" sz="3200" dirty="0">
                <a:latin typeface="GE Inspira" panose="020F0603030400020203" pitchFamily="34" charset="0"/>
              </a:rPr>
              <a:t> mbar l/s, no microcracking when cycling from RT to 4 K</a:t>
            </a:r>
          </a:p>
          <a:p>
            <a:pPr>
              <a:tabLst>
                <a:tab pos="301752" algn="l"/>
              </a:tabLst>
            </a:pPr>
            <a:r>
              <a:rPr lang="en-US" sz="3200" dirty="0">
                <a:latin typeface="GE Inspira" panose="020F0603030400020203" pitchFamily="34" charset="0"/>
              </a:rPr>
              <a:t>•	Switch needs to cool down quickly to 1 K from room temperature, requires high fin efficiency</a:t>
            </a:r>
          </a:p>
          <a:p>
            <a:pPr>
              <a:tabLst>
                <a:tab pos="301752" algn="l"/>
              </a:tabLst>
            </a:pPr>
            <a:r>
              <a:rPr lang="en-US" sz="3200" dirty="0">
                <a:latin typeface="GE Inspira" panose="020F0603030400020203" pitchFamily="34" charset="0"/>
              </a:rPr>
              <a:t>•	Switch needs an OFF ratio of ~100 or higher with a 1 W heat load</a:t>
            </a:r>
          </a:p>
        </p:txBody>
      </p:sp>
      <p:sp>
        <p:nvSpPr>
          <p:cNvPr id="30" name="TextBox 29"/>
          <p:cNvSpPr txBox="1"/>
          <p:nvPr/>
        </p:nvSpPr>
        <p:spPr>
          <a:xfrm>
            <a:off x="21526094" y="10652919"/>
            <a:ext cx="8361614" cy="11763220"/>
          </a:xfrm>
          <a:prstGeom prst="rect">
            <a:avLst/>
          </a:prstGeom>
          <a:noFill/>
        </p:spPr>
        <p:txBody>
          <a:bodyPr wrap="square" rtlCol="0">
            <a:spAutoFit/>
          </a:bodyPr>
          <a:lstStyle/>
          <a:p>
            <a:pPr algn="ctr" defTabSz="618173">
              <a:lnSpc>
                <a:spcPct val="150000"/>
              </a:lnSpc>
              <a:spcBef>
                <a:spcPct val="50000"/>
              </a:spcBef>
              <a:tabLst>
                <a:tab pos="385572" algn="l"/>
              </a:tabLst>
            </a:pPr>
            <a:r>
              <a:rPr lang="en-US" sz="3200" b="1" dirty="0">
                <a:latin typeface="GE Inspira" panose="020F0603030400020203" pitchFamily="34" charset="0"/>
                <a:cs typeface="Times New Roman" pitchFamily="18" charset="0"/>
              </a:rPr>
              <a:t>II. Challenges</a:t>
            </a:r>
          </a:p>
          <a:p>
            <a:pPr algn="just" defTabSz="618173">
              <a:spcBef>
                <a:spcPct val="20000"/>
              </a:spcBef>
              <a:tabLst>
                <a:tab pos="385572" algn="l"/>
              </a:tabLst>
            </a:pPr>
            <a:r>
              <a:rPr lang="en-US" sz="3200" b="1" i="1" dirty="0">
                <a:latin typeface="GE Inspira" panose="020F0603030400020203" pitchFamily="34" charset="0"/>
              </a:rPr>
              <a:t>Operational system requirements</a:t>
            </a:r>
            <a:r>
              <a:rPr lang="en-US" sz="3200" b="1" dirty="0">
                <a:latin typeface="GE Inspira" panose="020F0603030400020203" pitchFamily="34" charset="0"/>
              </a:rPr>
              <a:t>:</a:t>
            </a:r>
          </a:p>
          <a:p>
            <a:pPr>
              <a:tabLst>
                <a:tab pos="301752" algn="l"/>
              </a:tabLst>
            </a:pPr>
            <a:r>
              <a:rPr lang="en-US" sz="3200" dirty="0">
                <a:latin typeface="GE Inspira" panose="020F0603030400020203" pitchFamily="34" charset="0"/>
              </a:rPr>
              <a:t>•	∆T between two mating surfaces should be</a:t>
            </a:r>
            <a:br>
              <a:rPr lang="en-US" sz="3200" dirty="0">
                <a:latin typeface="GE Inspira" panose="020F0603030400020203" pitchFamily="34" charset="0"/>
              </a:rPr>
            </a:br>
            <a:r>
              <a:rPr lang="en-US" sz="3200" dirty="0">
                <a:latin typeface="GE Inspira" panose="020F0603030400020203" pitchFamily="34" charset="0"/>
              </a:rPr>
              <a:t>≤ 0.1 K (that is 0.77 to 0.87 K) at no thermal load</a:t>
            </a:r>
          </a:p>
          <a:p>
            <a:pPr>
              <a:tabLst>
                <a:tab pos="301752" algn="l"/>
              </a:tabLst>
            </a:pPr>
            <a:r>
              <a:rPr lang="en-US" sz="3200" dirty="0">
                <a:latin typeface="GE Inspira" panose="020F0603030400020203" pitchFamily="34" charset="0"/>
              </a:rPr>
              <a:t>•	Time for thermal equilibrium across the interface max &gt; 1 to 2 hours</a:t>
            </a:r>
          </a:p>
          <a:p>
            <a:pPr>
              <a:tabLst>
                <a:tab pos="301752" algn="l"/>
              </a:tabLst>
            </a:pPr>
            <a:r>
              <a:rPr lang="en-US" sz="3200" dirty="0">
                <a:latin typeface="GE Inspira" panose="020F0603030400020203" pitchFamily="34" charset="0"/>
              </a:rPr>
              <a:t>•	Thermal contact conductance between interfaces not to change during thermal cycling</a:t>
            </a:r>
          </a:p>
          <a:p>
            <a:pPr>
              <a:tabLst>
                <a:tab pos="301752" algn="l"/>
              </a:tabLst>
            </a:pPr>
            <a:endParaRPr lang="en-US" sz="3200" dirty="0">
              <a:latin typeface="GE Inspira" panose="020F0603030400020203" pitchFamily="34" charset="0"/>
            </a:endParaRPr>
          </a:p>
          <a:p>
            <a:pPr>
              <a:tabLst>
                <a:tab pos="301752" algn="l"/>
              </a:tabLst>
            </a:pPr>
            <a:r>
              <a:rPr lang="en-US" sz="3200" dirty="0">
                <a:latin typeface="GE Inspira" panose="020F0603030400020203" pitchFamily="34" charset="0"/>
              </a:rPr>
              <a:t>•	No or very little contact pressure should</a:t>
            </a:r>
            <a:br>
              <a:rPr lang="en-US" sz="3200" dirty="0">
                <a:latin typeface="GE Inspira" panose="020F0603030400020203" pitchFamily="34" charset="0"/>
              </a:rPr>
            </a:br>
            <a:r>
              <a:rPr lang="en-US" sz="3200" dirty="0">
                <a:latin typeface="GE Inspira" panose="020F0603030400020203" pitchFamily="34" charset="0"/>
              </a:rPr>
              <a:t>be applied to the interface and mating parts</a:t>
            </a:r>
          </a:p>
          <a:p>
            <a:pPr>
              <a:tabLst>
                <a:tab pos="301752" algn="l"/>
              </a:tabLst>
            </a:pPr>
            <a:r>
              <a:rPr lang="en-US" sz="3200" dirty="0">
                <a:latin typeface="GE Inspira" panose="020F0603030400020203" pitchFamily="34" charset="0"/>
              </a:rPr>
              <a:t>•	Thermal contact between parts should be maintained during cooldown to 0.7 K and remain intact even after multiple warmup/cooldown cycles</a:t>
            </a:r>
          </a:p>
          <a:p>
            <a:pPr>
              <a:tabLst>
                <a:tab pos="301752" algn="l"/>
              </a:tabLst>
            </a:pPr>
            <a:r>
              <a:rPr lang="en-US" sz="3200" dirty="0">
                <a:latin typeface="GE Inspira" panose="020F0603030400020203" pitchFamily="34" charset="0"/>
              </a:rPr>
              <a:t>•	Thermal contact surfaces need to recover</a:t>
            </a:r>
            <a:br>
              <a:rPr lang="en-US" sz="3200" dirty="0">
                <a:latin typeface="GE Inspira" panose="020F0603030400020203" pitchFamily="34" charset="0"/>
              </a:rPr>
            </a:br>
            <a:r>
              <a:rPr lang="en-US" sz="3200" dirty="0">
                <a:latin typeface="GE Inspira" panose="020F0603030400020203" pitchFamily="34" charset="0"/>
              </a:rPr>
              <a:t>from “hot” temperature shocks w/o degradation, shocks can occur over 30 minutes, below RT</a:t>
            </a:r>
          </a:p>
          <a:p>
            <a:pPr>
              <a:tabLst>
                <a:tab pos="301752" algn="l"/>
              </a:tabLst>
            </a:pPr>
            <a:r>
              <a:rPr lang="en-US" sz="3200" dirty="0">
                <a:latin typeface="GE Inspira" panose="020F0603030400020203" pitchFamily="34" charset="0"/>
              </a:rPr>
              <a:t>•	Occasionally, make sure surface contacts</a:t>
            </a:r>
            <a:br>
              <a:rPr lang="en-US" sz="3200" dirty="0">
                <a:latin typeface="GE Inspira" panose="020F0603030400020203" pitchFamily="34" charset="0"/>
              </a:rPr>
            </a:br>
            <a:r>
              <a:rPr lang="en-US" sz="3200" dirty="0">
                <a:latin typeface="GE Inspira" panose="020F0603030400020203" pitchFamily="34" charset="0"/>
              </a:rPr>
              <a:t>are detachable without exceeding RT at the contact after a cryostat insert warmup and disengage the RSS from the cold plate</a:t>
            </a:r>
          </a:p>
        </p:txBody>
      </p:sp>
      <p:sp>
        <p:nvSpPr>
          <p:cNvPr id="68" name="TextBox 67">
            <a:extLst>
              <a:ext uri="{FF2B5EF4-FFF2-40B4-BE49-F238E27FC236}">
                <a16:creationId xmlns:a16="http://schemas.microsoft.com/office/drawing/2014/main" id="{73D2B72D-5F67-478F-8E7B-0F77DAA0F66E}"/>
              </a:ext>
            </a:extLst>
          </p:cNvPr>
          <p:cNvSpPr txBox="1"/>
          <p:nvPr/>
        </p:nvSpPr>
        <p:spPr>
          <a:xfrm>
            <a:off x="380998" y="34905589"/>
            <a:ext cx="9829799" cy="2308324"/>
          </a:xfrm>
          <a:prstGeom prst="rect">
            <a:avLst/>
          </a:prstGeom>
          <a:noFill/>
        </p:spPr>
        <p:txBody>
          <a:bodyPr wrap="square" rtlCol="0">
            <a:spAutoFit/>
          </a:bodyPr>
          <a:lstStyle/>
          <a:p>
            <a:pPr algn="ctr" defTabSz="618173">
              <a:lnSpc>
                <a:spcPct val="150000"/>
              </a:lnSpc>
              <a:spcBef>
                <a:spcPct val="50000"/>
              </a:spcBef>
              <a:tabLst>
                <a:tab pos="385572" algn="l"/>
              </a:tabLst>
            </a:pPr>
            <a:r>
              <a:rPr lang="en-US" sz="3200" b="1" dirty="0">
                <a:latin typeface="GE Inspira" panose="020F0603030400020203" pitchFamily="34" charset="0"/>
              </a:rPr>
              <a:t>IV. Test switch results</a:t>
            </a:r>
            <a:endParaRPr lang="en-US" sz="3200" b="1" dirty="0">
              <a:latin typeface="GE Inspira" panose="020F0603030400020203" pitchFamily="34" charset="0"/>
              <a:cs typeface="Times New Roman" pitchFamily="18" charset="0"/>
            </a:endParaRPr>
          </a:p>
          <a:p>
            <a:r>
              <a:rPr lang="en-US" sz="3200" dirty="0">
                <a:latin typeface="GE Inspira" panose="020F0603030400020203" pitchFamily="34" charset="0"/>
              </a:rPr>
              <a:t>The switch was mounted onto a cold bus in close contact with a cryocooler. Helium was admitted from a gas bottle with the results as shown in the figures below</a:t>
            </a:r>
          </a:p>
        </p:txBody>
      </p:sp>
      <p:sp>
        <p:nvSpPr>
          <p:cNvPr id="70" name="TextBox 69">
            <a:extLst>
              <a:ext uri="{FF2B5EF4-FFF2-40B4-BE49-F238E27FC236}">
                <a16:creationId xmlns:a16="http://schemas.microsoft.com/office/drawing/2014/main" id="{8C58759F-9B0F-4B0A-A708-11C2104D6451}"/>
              </a:ext>
            </a:extLst>
          </p:cNvPr>
          <p:cNvSpPr txBox="1"/>
          <p:nvPr/>
        </p:nvSpPr>
        <p:spPr>
          <a:xfrm>
            <a:off x="21476341" y="31323883"/>
            <a:ext cx="8775059" cy="2265236"/>
          </a:xfrm>
          <a:prstGeom prst="rect">
            <a:avLst/>
          </a:prstGeom>
          <a:noFill/>
        </p:spPr>
        <p:txBody>
          <a:bodyPr wrap="square" rtlCol="0">
            <a:spAutoFit/>
          </a:bodyPr>
          <a:lstStyle/>
          <a:p>
            <a:pPr marL="457200" indent="-457200">
              <a:buFont typeface="Wingdings" panose="05000000000000000000" pitchFamily="2" charset="2"/>
              <a:buChar char="q"/>
              <a:tabLst>
                <a:tab pos="301752" algn="l"/>
              </a:tabLst>
            </a:pPr>
            <a:r>
              <a:rPr lang="en-US" sz="3200" dirty="0">
                <a:latin typeface="GE Inspira" panose="020F0603030400020203" pitchFamily="34" charset="0"/>
              </a:rPr>
              <a:t>A suitable, high conductance, Rohs compliant TIM (Galinstan) has been developed for the chosen interface for safe/simple separation of RSS from switch/ cold plate at RT, if needed.</a:t>
            </a:r>
          </a:p>
          <a:p>
            <a:pPr>
              <a:tabLst>
                <a:tab pos="301752" algn="l"/>
              </a:tabLst>
            </a:pPr>
            <a:endParaRPr lang="en-US" sz="1320" dirty="0">
              <a:latin typeface="GE Inspira" panose="020F0603030400020203" pitchFamily="34" charset="0"/>
            </a:endParaRPr>
          </a:p>
        </p:txBody>
      </p:sp>
      <p:graphicFrame>
        <p:nvGraphicFramePr>
          <p:cNvPr id="16" name="Table 15">
            <a:extLst>
              <a:ext uri="{FF2B5EF4-FFF2-40B4-BE49-F238E27FC236}">
                <a16:creationId xmlns:a16="http://schemas.microsoft.com/office/drawing/2014/main" id="{EAC63E8D-3D39-4B48-B7C8-861ECD99F68A}"/>
              </a:ext>
            </a:extLst>
          </p:cNvPr>
          <p:cNvGraphicFramePr>
            <a:graphicFrameLocks noGrp="1" noChangeAspect="1"/>
          </p:cNvGraphicFramePr>
          <p:nvPr>
            <p:extLst>
              <p:ext uri="{D42A27DB-BD31-4B8C-83A1-F6EECF244321}">
                <p14:modId xmlns:p14="http://schemas.microsoft.com/office/powerpoint/2010/main" val="3542166596"/>
              </p:ext>
            </p:extLst>
          </p:nvPr>
        </p:nvGraphicFramePr>
        <p:xfrm>
          <a:off x="457200" y="30693519"/>
          <a:ext cx="8888391" cy="3688080"/>
        </p:xfrm>
        <a:graphic>
          <a:graphicData uri="http://schemas.openxmlformats.org/drawingml/2006/table">
            <a:tbl>
              <a:tblPr firstRow="1" firstCol="1" bandRow="1">
                <a:tableStyleId>{0E3FDE45-AF77-4B5C-9715-49D594BDF05E}</a:tableStyleId>
              </a:tblPr>
              <a:tblGrid>
                <a:gridCol w="4181763">
                  <a:extLst>
                    <a:ext uri="{9D8B030D-6E8A-4147-A177-3AD203B41FA5}">
                      <a16:colId xmlns:a16="http://schemas.microsoft.com/office/drawing/2014/main" val="3281916621"/>
                    </a:ext>
                  </a:extLst>
                </a:gridCol>
                <a:gridCol w="3285670">
                  <a:extLst>
                    <a:ext uri="{9D8B030D-6E8A-4147-A177-3AD203B41FA5}">
                      <a16:colId xmlns:a16="http://schemas.microsoft.com/office/drawing/2014/main" val="2007123297"/>
                    </a:ext>
                  </a:extLst>
                </a:gridCol>
                <a:gridCol w="1420958">
                  <a:extLst>
                    <a:ext uri="{9D8B030D-6E8A-4147-A177-3AD203B41FA5}">
                      <a16:colId xmlns:a16="http://schemas.microsoft.com/office/drawing/2014/main" val="2904203772"/>
                    </a:ext>
                  </a:extLst>
                </a:gridCol>
              </a:tblGrid>
              <a:tr h="331937">
                <a:tc>
                  <a:txBody>
                    <a:bodyPr/>
                    <a:lstStyle/>
                    <a:p>
                      <a:pPr marL="0" marR="0" algn="just">
                        <a:spcBef>
                          <a:spcPts val="0"/>
                        </a:spcBef>
                        <a:spcAft>
                          <a:spcPts val="0"/>
                        </a:spcAft>
                      </a:pPr>
                      <a:r>
                        <a:rPr lang="en-US" sz="2200" dirty="0">
                          <a:effectLst/>
                          <a:latin typeface="GE Inspira Pitch" panose="020F0603030400020203" pitchFamily="34" charset="0"/>
                        </a:rPr>
                        <a:t>Thermal test switch</a:t>
                      </a:r>
                      <a:endParaRPr lang="en-US" sz="2200" dirty="0">
                        <a:solidFill>
                          <a:srgbClr val="000000"/>
                        </a:solidFill>
                        <a:effectLst/>
                        <a:latin typeface="GE Inspira Pitch" panose="020F0603030400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2200" dirty="0">
                          <a:effectLst/>
                          <a:latin typeface="GE Inspira Pitch" panose="020F0603030400020203" pitchFamily="34" charset="0"/>
                        </a:rPr>
                        <a:t>Parameter</a:t>
                      </a:r>
                      <a:endParaRPr lang="en-US" sz="2200" dirty="0">
                        <a:solidFill>
                          <a:srgbClr val="000000"/>
                        </a:solidFill>
                        <a:effectLst/>
                        <a:latin typeface="GE Inspira Pitch" panose="020F0603030400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2200" dirty="0">
                          <a:effectLst/>
                          <a:latin typeface="GE Inspira Pitch" panose="020F0603030400020203" pitchFamily="34" charset="0"/>
                        </a:rPr>
                        <a:t>Unit</a:t>
                      </a:r>
                      <a:endParaRPr lang="en-US" sz="2200" dirty="0">
                        <a:solidFill>
                          <a:srgbClr val="000000"/>
                        </a:solidFill>
                        <a:effectLst/>
                        <a:latin typeface="GE Inspira Pitch" panose="020F0603030400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03786363"/>
                  </a:ext>
                </a:extLst>
              </a:tr>
              <a:tr h="553925">
                <a:tc>
                  <a:txBody>
                    <a:bodyPr/>
                    <a:lstStyle/>
                    <a:p>
                      <a:pPr marL="0" marR="0" algn="just">
                        <a:spcBef>
                          <a:spcPts val="0"/>
                        </a:spcBef>
                        <a:spcAft>
                          <a:spcPts val="0"/>
                        </a:spcAft>
                      </a:pPr>
                      <a:r>
                        <a:rPr lang="en-US" sz="2200" dirty="0">
                          <a:effectLst/>
                          <a:latin typeface="GE Inspira Pitch" panose="020F0603030400020203" pitchFamily="34" charset="0"/>
                        </a:rPr>
                        <a:t>Overall dimensions</a:t>
                      </a:r>
                      <a:endParaRPr lang="en-US" sz="2200" dirty="0">
                        <a:solidFill>
                          <a:srgbClr val="000000"/>
                        </a:solidFill>
                        <a:effectLst/>
                        <a:latin typeface="GE Inspira Pitch" panose="020F0603030400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2200" dirty="0">
                          <a:effectLst/>
                          <a:latin typeface="GE Inspira Pitch" panose="020F0603030400020203" pitchFamily="34" charset="0"/>
                        </a:rPr>
                        <a:t>3.25 x 37.5 x 37.5</a:t>
                      </a:r>
                      <a:br>
                        <a:rPr lang="en-US" sz="2200" dirty="0">
                          <a:effectLst/>
                          <a:latin typeface="GE Inspira Pitch" panose="020F0603030400020203" pitchFamily="34" charset="0"/>
                        </a:rPr>
                      </a:br>
                      <a:r>
                        <a:rPr lang="en-US" sz="2200" dirty="0">
                          <a:effectLst/>
                          <a:latin typeface="GE Inspira Pitch" panose="020F0603030400020203" pitchFamily="34" charset="0"/>
                        </a:rPr>
                        <a:t>(H x W x L)</a:t>
                      </a:r>
                      <a:endParaRPr lang="en-US" sz="2200" dirty="0">
                        <a:solidFill>
                          <a:srgbClr val="000000"/>
                        </a:solidFill>
                        <a:effectLst/>
                        <a:latin typeface="GE Inspira Pitch" panose="020F0603030400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2200" dirty="0">
                          <a:effectLst/>
                          <a:latin typeface="GE Inspira Pitch" panose="020F0603030400020203" pitchFamily="34" charset="0"/>
                        </a:rPr>
                        <a:t>mm</a:t>
                      </a:r>
                      <a:endParaRPr lang="en-US" sz="2200" dirty="0">
                        <a:solidFill>
                          <a:srgbClr val="000000"/>
                        </a:solidFill>
                        <a:effectLst/>
                        <a:latin typeface="GE Inspira Pitch" panose="020F0603030400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93500442"/>
                  </a:ext>
                </a:extLst>
              </a:tr>
              <a:tr h="305010">
                <a:tc>
                  <a:txBody>
                    <a:bodyPr/>
                    <a:lstStyle/>
                    <a:p>
                      <a:pPr marL="0" marR="0" algn="just">
                        <a:spcBef>
                          <a:spcPts val="0"/>
                        </a:spcBef>
                        <a:spcAft>
                          <a:spcPts val="0"/>
                        </a:spcAft>
                      </a:pPr>
                      <a:r>
                        <a:rPr lang="en-US" sz="2200" dirty="0">
                          <a:effectLst/>
                          <a:latin typeface="GE Inspira Pitch" panose="020F0603030400020203" pitchFamily="34" charset="0"/>
                        </a:rPr>
                        <a:t>Bottom/top plate thickness</a:t>
                      </a:r>
                      <a:endParaRPr lang="en-US" sz="2200" dirty="0">
                        <a:solidFill>
                          <a:srgbClr val="000000"/>
                        </a:solidFill>
                        <a:effectLst/>
                        <a:latin typeface="GE Inspira Pitch" panose="020F0603030400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2200" dirty="0">
                          <a:effectLst/>
                          <a:latin typeface="GE Inspira Pitch" panose="020F0603030400020203" pitchFamily="34" charset="0"/>
                        </a:rPr>
                        <a:t>0.5</a:t>
                      </a:r>
                      <a:endParaRPr lang="en-US" sz="2200" dirty="0">
                        <a:solidFill>
                          <a:srgbClr val="000000"/>
                        </a:solidFill>
                        <a:effectLst/>
                        <a:latin typeface="GE Inspira Pitch" panose="020F0603030400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2200" dirty="0">
                          <a:effectLst/>
                          <a:latin typeface="GE Inspira Pitch" panose="020F0603030400020203" pitchFamily="34" charset="0"/>
                        </a:rPr>
                        <a:t>mm</a:t>
                      </a:r>
                      <a:endParaRPr lang="en-US" sz="2200" dirty="0">
                        <a:solidFill>
                          <a:srgbClr val="000000"/>
                        </a:solidFill>
                        <a:effectLst/>
                        <a:latin typeface="GE Inspira Pitch" panose="020F0603030400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46704294"/>
                  </a:ext>
                </a:extLst>
              </a:tr>
              <a:tr h="276962">
                <a:tc>
                  <a:txBody>
                    <a:bodyPr/>
                    <a:lstStyle/>
                    <a:p>
                      <a:pPr marL="0" marR="0" algn="just">
                        <a:spcBef>
                          <a:spcPts val="0"/>
                        </a:spcBef>
                        <a:spcAft>
                          <a:spcPts val="0"/>
                        </a:spcAft>
                      </a:pPr>
                      <a:r>
                        <a:rPr lang="en-US" sz="2200" dirty="0">
                          <a:effectLst/>
                          <a:latin typeface="GE Inspira Pitch" panose="020F0603030400020203" pitchFamily="34" charset="0"/>
                        </a:rPr>
                        <a:t>Thermal OFF state length</a:t>
                      </a:r>
                      <a:endParaRPr lang="en-US" sz="2200" dirty="0">
                        <a:solidFill>
                          <a:srgbClr val="000000"/>
                        </a:solidFill>
                        <a:effectLst/>
                        <a:latin typeface="GE Inspira Pitch" panose="020F0603030400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2200" dirty="0">
                          <a:effectLst/>
                          <a:latin typeface="GE Inspira Pitch" panose="020F0603030400020203" pitchFamily="34" charset="0"/>
                        </a:rPr>
                        <a:t>23</a:t>
                      </a:r>
                      <a:endParaRPr lang="en-US" sz="2200" dirty="0">
                        <a:solidFill>
                          <a:srgbClr val="000000"/>
                        </a:solidFill>
                        <a:effectLst/>
                        <a:latin typeface="GE Inspira Pitch" panose="020F0603030400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2200" dirty="0">
                          <a:effectLst/>
                          <a:latin typeface="GE Inspira Pitch" panose="020F0603030400020203" pitchFamily="34" charset="0"/>
                        </a:rPr>
                        <a:t>mm</a:t>
                      </a:r>
                      <a:endParaRPr lang="en-US" sz="2200" dirty="0">
                        <a:solidFill>
                          <a:srgbClr val="000000"/>
                        </a:solidFill>
                        <a:effectLst/>
                        <a:latin typeface="GE Inspira Pitch" panose="020F0603030400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52321298"/>
                  </a:ext>
                </a:extLst>
              </a:tr>
              <a:tr h="276962">
                <a:tc>
                  <a:txBody>
                    <a:bodyPr/>
                    <a:lstStyle/>
                    <a:p>
                      <a:pPr marL="0" marR="0" algn="just">
                        <a:spcBef>
                          <a:spcPts val="0"/>
                        </a:spcBef>
                        <a:spcAft>
                          <a:spcPts val="0"/>
                        </a:spcAft>
                      </a:pPr>
                      <a:r>
                        <a:rPr lang="en-US" sz="2200" dirty="0">
                          <a:effectLst/>
                          <a:latin typeface="GE Inspira Pitch" panose="020F0603030400020203" pitchFamily="34" charset="0"/>
                        </a:rPr>
                        <a:t>Inner square length</a:t>
                      </a:r>
                      <a:endParaRPr lang="en-US" sz="2200" dirty="0">
                        <a:solidFill>
                          <a:srgbClr val="000000"/>
                        </a:solidFill>
                        <a:effectLst/>
                        <a:latin typeface="GE Inspira Pitch" panose="020F0603030400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2200" dirty="0">
                          <a:effectLst/>
                          <a:latin typeface="GE Inspira Pitch" panose="020F0603030400020203" pitchFamily="34" charset="0"/>
                        </a:rPr>
                        <a:t>26.35</a:t>
                      </a:r>
                      <a:endParaRPr lang="en-US" sz="2200" dirty="0">
                        <a:solidFill>
                          <a:srgbClr val="000000"/>
                        </a:solidFill>
                        <a:effectLst/>
                        <a:latin typeface="GE Inspira Pitch" panose="020F0603030400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2200" dirty="0">
                          <a:effectLst/>
                          <a:latin typeface="GE Inspira Pitch" panose="020F0603030400020203" pitchFamily="34" charset="0"/>
                        </a:rPr>
                        <a:t>mm</a:t>
                      </a:r>
                      <a:endParaRPr lang="en-US" sz="2200" dirty="0">
                        <a:solidFill>
                          <a:srgbClr val="000000"/>
                        </a:solidFill>
                        <a:effectLst/>
                        <a:latin typeface="GE Inspira Pitch" panose="020F0603030400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21947281"/>
                  </a:ext>
                </a:extLst>
              </a:tr>
              <a:tr h="276962">
                <a:tc>
                  <a:txBody>
                    <a:bodyPr/>
                    <a:lstStyle/>
                    <a:p>
                      <a:pPr marL="0" marR="0" algn="just">
                        <a:spcBef>
                          <a:spcPts val="0"/>
                        </a:spcBef>
                        <a:spcAft>
                          <a:spcPts val="0"/>
                        </a:spcAft>
                      </a:pPr>
                      <a:r>
                        <a:rPr lang="en-US" sz="2200" dirty="0">
                          <a:effectLst/>
                          <a:latin typeface="GE Inspira Pitch" panose="020F0603030400020203" pitchFamily="34" charset="0"/>
                        </a:rPr>
                        <a:t>Fin gap</a:t>
                      </a:r>
                      <a:endParaRPr lang="en-US" sz="2200" dirty="0">
                        <a:solidFill>
                          <a:srgbClr val="000000"/>
                        </a:solidFill>
                        <a:effectLst/>
                        <a:latin typeface="GE Inspira Pitch" panose="020F0603030400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2200" dirty="0">
                          <a:effectLst/>
                          <a:latin typeface="GE Inspira Pitch" panose="020F0603030400020203" pitchFamily="34" charset="0"/>
                        </a:rPr>
                        <a:t>200</a:t>
                      </a:r>
                      <a:endParaRPr lang="en-US" sz="2200" dirty="0">
                        <a:solidFill>
                          <a:srgbClr val="000000"/>
                        </a:solidFill>
                        <a:effectLst/>
                        <a:latin typeface="GE Inspira Pitch" panose="020F0603030400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2200" dirty="0">
                          <a:effectLst/>
                          <a:latin typeface="GE Inspira Pitch" panose="020F0603030400020203" pitchFamily="34" charset="0"/>
                        </a:rPr>
                        <a:t>µm</a:t>
                      </a:r>
                      <a:endParaRPr lang="en-US" sz="2200" dirty="0">
                        <a:solidFill>
                          <a:srgbClr val="000000"/>
                        </a:solidFill>
                        <a:effectLst/>
                        <a:latin typeface="GE Inspira Pitch" panose="020F0603030400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78685165"/>
                  </a:ext>
                </a:extLst>
              </a:tr>
              <a:tr h="276962">
                <a:tc>
                  <a:txBody>
                    <a:bodyPr/>
                    <a:lstStyle/>
                    <a:p>
                      <a:pPr marL="0" marR="0" algn="just">
                        <a:spcBef>
                          <a:spcPts val="0"/>
                        </a:spcBef>
                        <a:spcAft>
                          <a:spcPts val="0"/>
                        </a:spcAft>
                      </a:pPr>
                      <a:r>
                        <a:rPr lang="en-US" sz="2200" dirty="0">
                          <a:effectLst/>
                          <a:latin typeface="GE Inspira Pitch" panose="020F0603030400020203" pitchFamily="34" charset="0"/>
                        </a:rPr>
                        <a:t>Fin thickness</a:t>
                      </a:r>
                      <a:endParaRPr lang="en-US" sz="2200" dirty="0">
                        <a:solidFill>
                          <a:srgbClr val="000000"/>
                        </a:solidFill>
                        <a:effectLst/>
                        <a:latin typeface="GE Inspira Pitch" panose="020F0603030400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2200" dirty="0">
                          <a:effectLst/>
                          <a:latin typeface="GE Inspira Pitch" panose="020F0603030400020203" pitchFamily="34" charset="0"/>
                        </a:rPr>
                        <a:t>250</a:t>
                      </a:r>
                      <a:endParaRPr lang="en-US" sz="2200" dirty="0">
                        <a:solidFill>
                          <a:srgbClr val="000000"/>
                        </a:solidFill>
                        <a:effectLst/>
                        <a:latin typeface="GE Inspira Pitch" panose="020F0603030400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2200" dirty="0">
                          <a:effectLst/>
                          <a:latin typeface="GE Inspira Pitch" panose="020F0603030400020203" pitchFamily="34" charset="0"/>
                        </a:rPr>
                        <a:t>µm</a:t>
                      </a:r>
                      <a:endParaRPr lang="en-US" sz="2200" dirty="0">
                        <a:solidFill>
                          <a:srgbClr val="000000"/>
                        </a:solidFill>
                        <a:effectLst/>
                        <a:latin typeface="GE Inspira Pitch" panose="020F0603030400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7842393"/>
                  </a:ext>
                </a:extLst>
              </a:tr>
              <a:tr h="276962">
                <a:tc>
                  <a:txBody>
                    <a:bodyPr/>
                    <a:lstStyle/>
                    <a:p>
                      <a:pPr marL="0" marR="0" indent="0" algn="just">
                        <a:spcBef>
                          <a:spcPts val="0"/>
                        </a:spcBef>
                        <a:spcAft>
                          <a:spcPts val="0"/>
                        </a:spcAft>
                      </a:pPr>
                      <a:r>
                        <a:rPr lang="en-US" sz="2200" dirty="0">
                          <a:effectLst/>
                          <a:latin typeface="GE Inspira Pitch" panose="020F0603030400020203" pitchFamily="34" charset="0"/>
                        </a:rPr>
                        <a:t>Material</a:t>
                      </a:r>
                      <a:endParaRPr lang="en-US" sz="2200" dirty="0">
                        <a:solidFill>
                          <a:srgbClr val="000000"/>
                        </a:solidFill>
                        <a:effectLst/>
                        <a:latin typeface="GE Inspira Pitch" panose="020F0603030400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2200" dirty="0">
                          <a:effectLst/>
                          <a:latin typeface="GE Inspira Pitch" panose="020F0603030400020203" pitchFamily="34" charset="0"/>
                        </a:rPr>
                        <a:t>Inconel 718 + copper</a:t>
                      </a:r>
                      <a:endParaRPr lang="en-US" sz="2200" dirty="0">
                        <a:solidFill>
                          <a:srgbClr val="000000"/>
                        </a:solidFill>
                        <a:effectLst/>
                        <a:latin typeface="GE Inspira Pitch" panose="020F0603030400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2200" dirty="0">
                          <a:effectLst/>
                          <a:latin typeface="GE Inspira Pitch" panose="020F0603030400020203" pitchFamily="34" charset="0"/>
                        </a:rPr>
                        <a:t>-</a:t>
                      </a:r>
                      <a:endParaRPr lang="en-US" sz="2200" dirty="0">
                        <a:solidFill>
                          <a:srgbClr val="000000"/>
                        </a:solidFill>
                        <a:effectLst/>
                        <a:latin typeface="GE Inspira Pitch" panose="020F0603030400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39879699"/>
                  </a:ext>
                </a:extLst>
              </a:tr>
              <a:tr h="276962">
                <a:tc>
                  <a:txBody>
                    <a:bodyPr/>
                    <a:lstStyle/>
                    <a:p>
                      <a:pPr marL="0" marR="0" algn="just">
                        <a:spcBef>
                          <a:spcPts val="0"/>
                        </a:spcBef>
                        <a:spcAft>
                          <a:spcPts val="0"/>
                        </a:spcAft>
                      </a:pPr>
                      <a:r>
                        <a:rPr lang="en-US" sz="2200" dirty="0">
                          <a:effectLst/>
                          <a:latin typeface="GE Inspira Pitch" panose="020F0603030400020203" pitchFamily="34" charset="0"/>
                        </a:rPr>
                        <a:t>Liquid helium volume</a:t>
                      </a:r>
                      <a:endParaRPr lang="en-US" sz="2200" dirty="0">
                        <a:solidFill>
                          <a:srgbClr val="000000"/>
                        </a:solidFill>
                        <a:effectLst/>
                        <a:latin typeface="GE Inspira Pitch" panose="020F0603030400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2200" dirty="0">
                          <a:effectLst/>
                          <a:latin typeface="GE Inspira Pitch" panose="020F0603030400020203" pitchFamily="34" charset="0"/>
                        </a:rPr>
                        <a:t>1.43</a:t>
                      </a:r>
                      <a:endParaRPr lang="en-US" sz="2200" dirty="0">
                        <a:solidFill>
                          <a:srgbClr val="000000"/>
                        </a:solidFill>
                        <a:effectLst/>
                        <a:latin typeface="GE Inspira Pitch" panose="020F0603030400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2200" dirty="0">
                          <a:effectLst/>
                          <a:latin typeface="GE Inspira Pitch" panose="020F0603030400020203" pitchFamily="34" charset="0"/>
                        </a:rPr>
                        <a:t>ml</a:t>
                      </a:r>
                      <a:endParaRPr lang="en-US" sz="2200" dirty="0">
                        <a:solidFill>
                          <a:srgbClr val="000000"/>
                        </a:solidFill>
                        <a:effectLst/>
                        <a:latin typeface="GE Inspira Pitch" panose="020F0603030400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99836290"/>
                  </a:ext>
                </a:extLst>
              </a:tr>
              <a:tr h="276962">
                <a:tc>
                  <a:txBody>
                    <a:bodyPr/>
                    <a:lstStyle/>
                    <a:p>
                      <a:pPr marL="0" marR="0" algn="just">
                        <a:spcBef>
                          <a:spcPts val="0"/>
                        </a:spcBef>
                        <a:spcAft>
                          <a:spcPts val="0"/>
                        </a:spcAft>
                      </a:pPr>
                      <a:r>
                        <a:rPr lang="en-US" sz="2200" dirty="0">
                          <a:effectLst/>
                          <a:latin typeface="GE Inspira Pitch" panose="020F0603030400020203" pitchFamily="34" charset="0"/>
                        </a:rPr>
                        <a:t>Vertical force on switch</a:t>
                      </a:r>
                      <a:endParaRPr lang="en-US" sz="2200" dirty="0">
                        <a:solidFill>
                          <a:srgbClr val="000000"/>
                        </a:solidFill>
                        <a:effectLst/>
                        <a:latin typeface="GE Inspira Pitch" panose="020F0603030400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2200" dirty="0">
                          <a:effectLst/>
                          <a:latin typeface="GE Inspira Pitch" panose="020F0603030400020203" pitchFamily="34" charset="0"/>
                        </a:rPr>
                        <a:t>300</a:t>
                      </a:r>
                      <a:endParaRPr lang="en-US" sz="2200" dirty="0">
                        <a:solidFill>
                          <a:srgbClr val="000000"/>
                        </a:solidFill>
                        <a:effectLst/>
                        <a:latin typeface="GE Inspira Pitch" panose="020F0603030400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indent="0" algn="ctr">
                        <a:spcBef>
                          <a:spcPts val="0"/>
                        </a:spcBef>
                        <a:spcAft>
                          <a:spcPts val="0"/>
                        </a:spcAft>
                      </a:pPr>
                      <a:r>
                        <a:rPr lang="en-US" sz="2200" dirty="0">
                          <a:effectLst/>
                          <a:latin typeface="GE Inspira Pitch" panose="020F0603030400020203" pitchFamily="34" charset="0"/>
                        </a:rPr>
                        <a:t>N</a:t>
                      </a:r>
                      <a:endParaRPr lang="en-US" sz="2200" dirty="0">
                        <a:solidFill>
                          <a:srgbClr val="000000"/>
                        </a:solidFill>
                        <a:effectLst/>
                        <a:latin typeface="GE Inspira Pitch" panose="020F0603030400020203"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3358398"/>
                  </a:ext>
                </a:extLst>
              </a:tr>
            </a:tbl>
          </a:graphicData>
        </a:graphic>
      </p:graphicFrame>
      <p:sp>
        <p:nvSpPr>
          <p:cNvPr id="59" name="Line 160">
            <a:extLst>
              <a:ext uri="{FF2B5EF4-FFF2-40B4-BE49-F238E27FC236}">
                <a16:creationId xmlns:a16="http://schemas.microsoft.com/office/drawing/2014/main" id="{2044FCA9-95E4-4DB4-BAA6-8F2B49F0AC46}"/>
              </a:ext>
            </a:extLst>
          </p:cNvPr>
          <p:cNvSpPr>
            <a:spLocks noChangeShapeType="1"/>
          </p:cNvSpPr>
          <p:nvPr/>
        </p:nvSpPr>
        <p:spPr bwMode="auto">
          <a:xfrm>
            <a:off x="467719" y="6503414"/>
            <a:ext cx="29302747" cy="27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4" dirty="0">
              <a:latin typeface="GE Inspira" panose="020F0603030400020203" pitchFamily="34" charset="0"/>
            </a:endParaRPr>
          </a:p>
        </p:txBody>
      </p:sp>
    </p:spTree>
    <p:extLst>
      <p:ext uri="{BB962C8B-B14F-4D97-AF65-F5344CB8AC3E}">
        <p14:creationId xmlns:p14="http://schemas.microsoft.com/office/powerpoint/2010/main" val="13085050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5947</TotalTime>
  <Words>665</Words>
  <Application>Microsoft Office PowerPoint</Application>
  <PresentationFormat>Custom</PresentationFormat>
  <Paragraphs>79</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Candara</vt:lpstr>
      <vt:lpstr>GE Inspira</vt:lpstr>
      <vt:lpstr>GE Inspira Pitch</vt:lpstr>
      <vt:lpstr>Symbol</vt:lpstr>
      <vt:lpstr>Times New Roman</vt:lpstr>
      <vt:lpstr>Wingdings</vt:lpstr>
      <vt:lpstr>Waveform</vt:lpstr>
      <vt:lpstr>An efficient liquid helium gas-gap switch allowing rapidly servicing low-temperature dynamic nuclear polarisation systems  W. Stautner1, R. Chen1, A. Comment2 and E Budesheim1 1GE Global Research, Biology and Applied Physics, Niskayuna, NY 12309, USA 2GE Research Circle Technology Inc, Healthcare Imaging, Cambridge, UK</vt:lpstr>
    </vt:vector>
  </TitlesOfParts>
  <Company>GE Global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Experimental Layer-Wound Mock-up Coil for HTS MRI Magnet Using BSCCO Tape  Minfeng Xu, Evangelos T. Laskaris, Eric Budesheim, Gene Conte, Xianrui Huang, Wolfgang Stautner, Paul S. Thompson, and Kathleen Amm</dc:title>
  <dc:creator>GE Global Research</dc:creator>
  <cp:lastModifiedBy>Stautner, Ernst Wolfgang (GE Global Research, US)</cp:lastModifiedBy>
  <cp:revision>232</cp:revision>
  <cp:lastPrinted>2018-08-01T14:59:42Z</cp:lastPrinted>
  <dcterms:created xsi:type="dcterms:W3CDTF">2008-08-12T20:30:03Z</dcterms:created>
  <dcterms:modified xsi:type="dcterms:W3CDTF">2018-08-01T15:12:19Z</dcterms:modified>
</cp:coreProperties>
</file>