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0" r:id="rId4"/>
    <p:sldId id="271" r:id="rId5"/>
    <p:sldId id="278" r:id="rId6"/>
    <p:sldId id="279" r:id="rId7"/>
    <p:sldId id="274" r:id="rId8"/>
    <p:sldId id="260" r:id="rId9"/>
    <p:sldId id="261" r:id="rId10"/>
    <p:sldId id="280" r:id="rId11"/>
    <p:sldId id="263" r:id="rId12"/>
    <p:sldId id="267" r:id="rId13"/>
    <p:sldId id="272" r:id="rId14"/>
    <p:sldId id="277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71710" autoAdjust="0"/>
  </p:normalViewPr>
  <p:slideViewPr>
    <p:cSldViewPr snapToGrid="0">
      <p:cViewPr varScale="1">
        <p:scale>
          <a:sx n="82" d="100"/>
          <a:sy n="82" d="100"/>
        </p:scale>
        <p:origin x="2106" y="8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14B23-EDBF-4229-974A-B68B2EAA14B3}" type="datetimeFigureOut">
              <a:rPr kumimoji="1" lang="ja-JP" altLang="en-US" smtClean="0"/>
              <a:t>2018/9/6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05883-3D56-4944-856D-BA1E9A234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45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Thank</a:t>
            </a:r>
            <a:r>
              <a:rPr kumimoji="1" lang="en-US" altLang="ja-JP" baseline="0" dirty="0"/>
              <a:t> you for your introduction.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I’ll talking about </a:t>
            </a:r>
            <a:r>
              <a:rPr lang="en-US" altLang="ja-JP" sz="1200" dirty="0"/>
              <a:t>Outgassing characteristics analysis of mechanical cryocooler materials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5883-3D56-4944-856D-BA1E9A234A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037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5883-3D56-4944-856D-BA1E9A234A6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96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5883-3D56-4944-856D-BA1E9A234A6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668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5883-3D56-4944-856D-BA1E9A234A6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67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/>
              <a:t>Here is the contents in this presentation.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Firstly,</a:t>
            </a:r>
            <a:r>
              <a:rPr kumimoji="1" lang="en-US" altLang="ja-JP" baseline="0" dirty="0"/>
              <a:t> I’m </a:t>
            </a:r>
            <a:r>
              <a:rPr kumimoji="1" lang="en-US" altLang="ja-JP" baseline="0" dirty="0" err="1"/>
              <a:t>gonna</a:t>
            </a:r>
            <a:r>
              <a:rPr kumimoji="1" lang="en-US" altLang="ja-JP" baseline="0" dirty="0"/>
              <a:t> talk about  ~</a:t>
            </a:r>
          </a:p>
          <a:p>
            <a:r>
              <a:rPr kumimoji="1" lang="en-US" altLang="ja-JP" baseline="0" dirty="0"/>
              <a:t>Secondly, I will show ~</a:t>
            </a:r>
          </a:p>
          <a:p>
            <a:r>
              <a:rPr kumimoji="1" lang="en-US" altLang="ja-JP" baseline="0" dirty="0"/>
              <a:t>Thirdly, I will show ~ </a:t>
            </a:r>
          </a:p>
          <a:p>
            <a:r>
              <a:rPr kumimoji="1" lang="en-US" altLang="ja-JP" baseline="0" dirty="0"/>
              <a:t>Then, I will show ~</a:t>
            </a:r>
          </a:p>
          <a:p>
            <a:r>
              <a:rPr kumimoji="1" lang="en-US" altLang="ja-JP" baseline="0" dirty="0"/>
              <a:t>Finally, I will make a brief summary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5883-3D56-4944-856D-BA1E9A234A6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47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First</a:t>
            </a:r>
            <a:r>
              <a:rPr kumimoji="1" lang="en-US" altLang="ja-JP" baseline="0" dirty="0"/>
              <a:t> let me mention briefly why we decided to conduct the present investigation.</a:t>
            </a:r>
            <a:endParaRPr kumimoji="1" lang="en-US" altLang="ja-JP" dirty="0"/>
          </a:p>
          <a:p>
            <a:r>
              <a:rPr kumimoji="1" lang="ja-JP" altLang="en-US" dirty="0"/>
              <a:t>①　</a:t>
            </a:r>
            <a:r>
              <a:rPr kumimoji="1" lang="en-US" altLang="ja-JP" dirty="0"/>
              <a:t>such as, SPICA~   We</a:t>
            </a:r>
            <a:r>
              <a:rPr kumimoji="1" lang="en-US" altLang="ja-JP" baseline="0" dirty="0"/>
              <a:t> use </a:t>
            </a:r>
            <a:r>
              <a:rPr kumimoji="1" lang="ja-JP" altLang="en-US" dirty="0"/>
              <a:t>②③</a:t>
            </a:r>
            <a:endParaRPr kumimoji="1" lang="en-US" altLang="ja-JP" dirty="0"/>
          </a:p>
          <a:p>
            <a:r>
              <a:rPr kumimoji="1" lang="ja-JP" altLang="en-US" dirty="0"/>
              <a:t>④</a:t>
            </a:r>
            <a:endParaRPr kumimoji="1" lang="en-US" altLang="ja-JP" dirty="0"/>
          </a:p>
          <a:p>
            <a:r>
              <a:rPr kumimoji="1" lang="ja-JP" altLang="en-US" dirty="0"/>
              <a:t>⑤は読まない</a:t>
            </a:r>
            <a:endParaRPr kumimoji="1" lang="en-US" altLang="ja-JP" dirty="0"/>
          </a:p>
          <a:p>
            <a:r>
              <a:rPr kumimoji="1" lang="en-US" altLang="ja-JP" dirty="0"/>
              <a:t>The second</a:t>
            </a:r>
            <a:r>
              <a:rPr kumimoji="1" lang="en-US" altLang="ja-JP" baseline="0" dirty="0"/>
              <a:t> factor could be critical relative to causing </a:t>
            </a:r>
            <a:r>
              <a:rPr kumimoji="1" lang="ja-JP" altLang="en-US" baseline="0" dirty="0"/>
              <a:t>⑥</a:t>
            </a:r>
            <a:r>
              <a:rPr kumimoji="1" lang="en-US" altLang="ja-JP" dirty="0"/>
              <a:t>, </a:t>
            </a:r>
            <a:r>
              <a:rPr kumimoji="1" lang="ja-JP" altLang="en-US" dirty="0"/>
              <a:t>⑦</a:t>
            </a:r>
            <a:endParaRPr kumimoji="1" lang="en-US" altLang="ja-JP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that, Outgas reduction and prediction of total amount in the cryocooler is needed.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5883-3D56-4944-856D-BA1E9A234A6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201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Here, I will show</a:t>
            </a:r>
            <a:r>
              <a:rPr kumimoji="1" lang="en-US" altLang="ja-JP" baseline="0" dirty="0"/>
              <a:t> background  in this investigation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Outgas reduction and prediction for </a:t>
            </a:r>
            <a:r>
              <a:rPr kumimoji="1" lang="en-US" altLang="ja-JP" dirty="0"/>
              <a:t>Single-stage Stirling (1ST) cooler is need for GCOM-C1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upside of Right figure shows lifetime test result in the ground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It has record of over 10 years driving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To ensure reliable lifetime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/>
              <a:t>We proceeded two activities. One is ~ another is ~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downside of Right figure shows schematic~</a:t>
            </a:r>
          </a:p>
          <a:p>
            <a:r>
              <a:rPr kumimoji="1" lang="en-US" altLang="ja-JP" baseline="0" dirty="0"/>
              <a:t>You can see Constituent material of the cooler~, here is ~</a:t>
            </a:r>
          </a:p>
          <a:p>
            <a:endParaRPr kumimoji="1" lang="en-US" altLang="ja-JP" baseline="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5883-3D56-4944-856D-BA1E9A234A6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9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5883-3D56-4944-856D-BA1E9A234A6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36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5883-3D56-4944-856D-BA1E9A234A6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82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5883-3D56-4944-856D-BA1E9A234A6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688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important to </a:t>
            </a:r>
            <a:r>
              <a:rPr kumimoji="1" lang="ja-JP" altLang="en-US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①</a:t>
            </a:r>
            <a:endParaRPr kumimoji="1" lang="en-US" altLang="ja-JP" sz="2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kumimoji="1" lang="ja-JP" altLang="en-US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shows the gas analysis system fabricated for the assembled cryocooler that consists of the He gas purification system with the 4K-GM (Gifford-McMahon) cooler, getter, circulation compressor, and the API-MS.</a:t>
            </a:r>
          </a:p>
          <a:p>
            <a:endParaRPr kumimoji="1" lang="en-US" altLang="ja-JP" sz="24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purified He gas flows into the cryocooler and carries the impurity gas molecules. Part of the He gas flow from the cryocooler is provided to the API-MS and residual He gas flows back to the gas purification loop. The He tank provides lost He gas consumed at the API-MS to maintain a constant flow rate. </a:t>
            </a:r>
          </a:p>
          <a:p>
            <a:r>
              <a:rPr kumimoji="1" lang="en-US" altLang="ja-JP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 pressure in the loop was maintained at 1.0 </a:t>
            </a:r>
            <a:r>
              <a:rPr kumimoji="1" lang="en-US" altLang="ja-JP" sz="24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MPa</a:t>
            </a:r>
            <a:r>
              <a:rPr kumimoji="1" lang="en-US" altLang="ja-JP" sz="24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(G) and the He flow rate was controlled with 0.2 and 1 NL/min. Room temperature and 50 C were selected as the environmental temperatures of the 2ST cooler.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5883-3D56-4944-856D-BA1E9A234A6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606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05883-3D56-4944-856D-BA1E9A234A6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33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1001602-16B8-4D06-81A6-4BDF133FEF81}"/>
              </a:ext>
            </a:extLst>
          </p:cNvPr>
          <p:cNvSpPr/>
          <p:nvPr userDrawn="1"/>
        </p:nvSpPr>
        <p:spPr>
          <a:xfrm>
            <a:off x="0" y="0"/>
            <a:ext cx="12192000" cy="9064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36525"/>
            <a:ext cx="10868025" cy="60642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031762"/>
            <a:ext cx="11258549" cy="5270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2216"/>
            <a:ext cx="4114800" cy="365125"/>
          </a:xfrm>
        </p:spPr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60839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4.wmf"/><Relationship Id="rId3" Type="http://schemas.openxmlformats.org/officeDocument/2006/relationships/image" Target="../media/image37.pn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emf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574C12-C293-4272-A91E-7A760C64C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400" dirty="0"/>
              <a:t>Outgassing characteristics analysis of mechanical cryocooler materials</a:t>
            </a:r>
            <a:endParaRPr kumimoji="1" lang="ja-JP" altLang="en-US" sz="4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BAB77E2-A469-4576-930C-232A8447A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077" y="4239434"/>
            <a:ext cx="10132194" cy="2242171"/>
          </a:xfrm>
        </p:spPr>
        <p:txBody>
          <a:bodyPr>
            <a:normAutofit lnSpcReduction="10000"/>
          </a:bodyPr>
          <a:lstStyle/>
          <a:p>
            <a:r>
              <a:rPr lang="en-US" altLang="ja-JP" u="sng" dirty="0"/>
              <a:t>Kenichiro SAWADA</a:t>
            </a:r>
            <a:r>
              <a:rPr lang="en-US" altLang="ja-JP" dirty="0"/>
              <a:t>, Takamasa </a:t>
            </a:r>
            <a:r>
              <a:rPr lang="en-US" altLang="ja-JP" dirty="0" err="1"/>
              <a:t>Itahashi</a:t>
            </a:r>
            <a:r>
              <a:rPr lang="en-US" altLang="ja-JP" dirty="0"/>
              <a:t>, Tomoyuki Urabe,</a:t>
            </a:r>
          </a:p>
          <a:p>
            <a:r>
              <a:rPr lang="en-US" altLang="ja-JP" dirty="0"/>
              <a:t>Yoichi Sato, Keisuke Shinozaki, Hiroyuki Sugita</a:t>
            </a:r>
          </a:p>
          <a:p>
            <a:r>
              <a:rPr lang="en-US" altLang="ja-JP" b="1" i="1" dirty="0"/>
              <a:t>Japan Aerospace Exploration Agency</a:t>
            </a:r>
          </a:p>
          <a:p>
            <a:r>
              <a:rPr lang="en-US" altLang="ja-JP" dirty="0"/>
              <a:t>Kenichi </a:t>
            </a:r>
            <a:r>
              <a:rPr lang="en-US" altLang="ja-JP" dirty="0" err="1"/>
              <a:t>Kanao</a:t>
            </a:r>
            <a:r>
              <a:rPr lang="en-US" altLang="ja-JP" dirty="0"/>
              <a:t>, Shoji </a:t>
            </a:r>
            <a:r>
              <a:rPr lang="en-US" altLang="ja-JP" dirty="0" err="1"/>
              <a:t>Tsunematsu</a:t>
            </a:r>
            <a:r>
              <a:rPr lang="en-US" altLang="ja-JP" dirty="0"/>
              <a:t>, Kiyomi Otsuka, Katsuhiro </a:t>
            </a:r>
            <a:r>
              <a:rPr lang="en-US" altLang="ja-JP" dirty="0" err="1"/>
              <a:t>Narasaki</a:t>
            </a:r>
            <a:endParaRPr lang="en-US" altLang="ja-JP" dirty="0"/>
          </a:p>
          <a:p>
            <a:r>
              <a:rPr lang="en-US" altLang="ja-JP" b="1" i="1" dirty="0"/>
              <a:t>Sumitomo Heavy Industries, Ltd.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80B7E2-7750-49DC-9B74-5E3E21D56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8" y="236357"/>
            <a:ext cx="2052919" cy="1211222"/>
          </a:xfrm>
          <a:prstGeom prst="rect">
            <a:avLst/>
          </a:prstGeom>
        </p:spPr>
      </p:pic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01F1A9-94B9-482B-9FAB-F83CAD81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BEB2AB-0467-4746-A63A-264A6A71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10623F2-1989-484C-816C-1A94358004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47"/>
          <a:stretch/>
        </p:blipFill>
        <p:spPr>
          <a:xfrm>
            <a:off x="7593264" y="116341"/>
            <a:ext cx="4474397" cy="115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31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41550D-B7A2-4318-906F-2988FF87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Table of contents</a:t>
            </a:r>
            <a:endParaRPr kumimoji="1" lang="ja-JP" alt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27604-D5FE-4E10-84DC-90C7CAF651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1969" y="1067062"/>
            <a:ext cx="11254154" cy="556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en-US" altLang="ja-JP" sz="2400" dirty="0"/>
              <a:t>Background and objectives in this research </a:t>
            </a: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en-US" altLang="ja-JP" sz="2400" dirty="0"/>
              <a:t>3 types of outgas  measurement method 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Outgas measurement in general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Outgassing rate measurement by using QCM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Outgassing rate measurement by using API-MS</a:t>
            </a:r>
            <a:endParaRPr lang="en-US" altLang="ja-JP" sz="2000" dirty="0"/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en-US" altLang="ja-JP" sz="2400" dirty="0"/>
              <a:t>Estimate method for both outgassing rate and adsorption energy </a:t>
            </a: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en-US" altLang="ja-JP" sz="2400" dirty="0"/>
              <a:t>Results &amp; Discussion : </a:t>
            </a:r>
            <a:endParaRPr lang="en-US" altLang="ja-JP" dirty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Adsorption energy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Atmospheric exposure time effect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Outgassing comparison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Additional baking effect</a:t>
            </a:r>
            <a:endParaRPr lang="en-US" altLang="ja-JP" sz="1000" dirty="0"/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</a:pPr>
            <a:r>
              <a:rPr lang="en-US" altLang="ja-JP" sz="2400" dirty="0"/>
              <a:t>3. Summary and future study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27BD885-A0FF-42DA-A78D-FEA4A91E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7A6B90-BEB0-4485-BF29-D7F61AA0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98">
            <a:extLst>
              <a:ext uri="{FF2B5EF4-FFF2-40B4-BE49-F238E27FC236}">
                <a16:creationId xmlns:a16="http://schemas.microsoft.com/office/drawing/2014/main" id="{C305AF22-4D7E-4C9C-87BB-E7FB705C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3146939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8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2B8AB7-875F-472E-8161-D54C5CC4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Estimate method for both outgassing rate and adsorption energy 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8750BB-892F-4A09-A038-0E90EF89F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1800" dirty="0"/>
              <a:t>Approximate expressions are obtained by fitting </a:t>
            </a:r>
            <a:r>
              <a:rPr lang="en-US" altLang="ja-JP" sz="1800" dirty="0">
                <a:solidFill>
                  <a:srgbClr val="FF0000"/>
                </a:solidFill>
              </a:rPr>
              <a:t>data of 10 hours after 13 hours of temperature change</a:t>
            </a:r>
          </a:p>
          <a:p>
            <a:r>
              <a:rPr lang="en-US" altLang="ja-JP" sz="1800" dirty="0"/>
              <a:t>The adsorption energy is calculated within the temperature range at the time of measurement and it is extended and used for estimating outgas rate at a temperature outside the measurement temperature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874C9447-D997-436A-A0AD-CDDC5C93746B}"/>
                  </a:ext>
                </a:extLst>
              </p:cNvPr>
              <p:cNvSpPr/>
              <p:nvPr/>
            </p:nvSpPr>
            <p:spPr>
              <a:xfrm>
                <a:off x="5054096" y="2617834"/>
                <a:ext cx="7737411" cy="4350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ja-JP" altLang="ja-JP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𝑑𝑚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∝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𝑒𝑥𝑝</m:t>
                    </m:r>
                    <m:d>
                      <m:dPr>
                        <m:ctrlPr>
                          <a:rPr lang="ja-JP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𝑅𝑇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ja-JP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									</a:t>
                </a:r>
                <a:r>
                  <a:rPr lang="en-US" altLang="ja-JP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(1)</a:t>
                </a:r>
              </a:p>
              <a:p>
                <a:pPr indent="180340">
                  <a:spcAft>
                    <a:spcPts val="0"/>
                  </a:spcAft>
                </a:pPr>
                <a:endParaRPr lang="en-US" altLang="ja-JP" dirty="0">
                  <a:solidFill>
                    <a:srgbClr val="000000"/>
                  </a:solidFill>
                  <a:latin typeface="Times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indent="180340">
                  <a:spcAft>
                    <a:spcPts val="0"/>
                  </a:spcAft>
                </a:pPr>
                <a:endParaRPr lang="en-US" altLang="ja-JP" dirty="0">
                  <a:solidFill>
                    <a:srgbClr val="000000"/>
                  </a:solidFill>
                  <a:latin typeface="Times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indent="180340">
                  <a:spcAft>
                    <a:spcPts val="0"/>
                  </a:spcAft>
                </a:pPr>
                <a:endParaRPr lang="en-US" altLang="ja-JP" dirty="0">
                  <a:solidFill>
                    <a:srgbClr val="000000"/>
                  </a:solidFill>
                  <a:latin typeface="Times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indent="180340">
                  <a:spcAft>
                    <a:spcPts val="0"/>
                  </a:spcAft>
                </a:pPr>
                <a:endParaRPr lang="ja-JP" altLang="ja-JP" dirty="0">
                  <a:solidFill>
                    <a:srgbClr val="000000"/>
                  </a:solidFill>
                  <a:latin typeface="Times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indent="180340" latinLnBrk="1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ja-JP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ja-JP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ja-JP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ja-JP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ja-JP" altLang="ja-JP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ja-JP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𝑙𝑛</m:t>
                    </m:r>
                    <m:d>
                      <m:dPr>
                        <m:ctrlPr>
                          <a:rPr lang="ja-JP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ja-JP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  where,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𝑂𝑅𝐺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𝑂𝑅𝐺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ja-JP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ja-JP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ja-JP" altLang="ja-JP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𝑑𝑚</m:t>
                                    </m:r>
                                  </m:num>
                                  <m:den>
                                    <m:r>
                                      <a:rPr lang="en-US" altLang="ja-JP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ja-JP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ja-JP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ja-JP" altLang="ja-JP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𝑑𝑚</m:t>
                                    </m:r>
                                  </m:num>
                                  <m:den>
                                    <m:r>
                                      <a:rPr lang="en-US" altLang="ja-JP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dirty="0">
                    <a:solidFill>
                      <a:srgbClr val="000000"/>
                    </a:solidFill>
                    <a:latin typeface="Times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		(2)</a:t>
                </a:r>
              </a:p>
              <a:p>
                <a:pPr indent="180340" latinLnBrk="1">
                  <a:spcAft>
                    <a:spcPts val="0"/>
                  </a:spcAft>
                </a:pPr>
                <a:endParaRPr lang="en-US" altLang="ja-JP" dirty="0">
                  <a:solidFill>
                    <a:srgbClr val="000000"/>
                  </a:solidFill>
                  <a:latin typeface="Times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indent="180340" latinLnBrk="1">
                  <a:spcAft>
                    <a:spcPts val="0"/>
                  </a:spcAft>
                </a:pPr>
                <a:endParaRPr lang="en-US" altLang="ja-JP" dirty="0">
                  <a:solidFill>
                    <a:srgbClr val="000000"/>
                  </a:solidFill>
                  <a:latin typeface="Times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indent="180340" latinLnBrk="1">
                  <a:spcAft>
                    <a:spcPts val="0"/>
                  </a:spcAft>
                </a:pPr>
                <a:endParaRPr lang="en-US" altLang="ja-JP" dirty="0">
                  <a:solidFill>
                    <a:srgbClr val="000000"/>
                  </a:solidFill>
                  <a:latin typeface="Times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indent="180340" latinLnBrk="1">
                  <a:spcAft>
                    <a:spcPts val="0"/>
                  </a:spcAft>
                </a:pPr>
                <a:endParaRPr lang="en-US" altLang="ja-JP" dirty="0">
                  <a:solidFill>
                    <a:srgbClr val="000000"/>
                  </a:solidFill>
                  <a:latin typeface="Times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indent="180340" latinLnBrk="1">
                  <a:spcAft>
                    <a:spcPts val="0"/>
                  </a:spcAft>
                </a:pPr>
                <a:endParaRPr lang="ja-JP" altLang="ja-JP" dirty="0">
                  <a:solidFill>
                    <a:srgbClr val="000000"/>
                  </a:solidFill>
                  <a:latin typeface="Times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indent="180340"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ja-JP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𝑑𝑚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ja-JP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ja-JP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rgbClr val="000000"/>
                    </a:solidFill>
                    <a:latin typeface="Times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								(3)</a:t>
                </a:r>
                <a:endParaRPr lang="ja-JP" altLang="ja-JP" dirty="0">
                  <a:solidFill>
                    <a:srgbClr val="000000"/>
                  </a:solidFill>
                  <a:latin typeface="Times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altLang="ja-JP" sz="1600" b="1" dirty="0">
                    <a:effectLst/>
                    <a:latin typeface="Times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 </a:t>
                </a:r>
                <a:endParaRPr lang="ja-JP" altLang="ja-JP" sz="1600" b="1" dirty="0">
                  <a:effectLst/>
                  <a:latin typeface="Times" panose="020206030504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874C9447-D997-436A-A0AD-CDDC5C93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096" y="2617834"/>
                <a:ext cx="7737411" cy="4350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846B72-CEC4-4336-9D8D-8FCA731F4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D4A96C-CE06-4603-A52E-E9E82CBE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57CE28-011C-4D2A-8139-AEB6C0245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41" y="2395096"/>
            <a:ext cx="4462445" cy="355601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DE777CA-47B0-43B8-BAC5-BC2BFF639999}"/>
              </a:ext>
            </a:extLst>
          </p:cNvPr>
          <p:cNvSpPr txBox="1"/>
          <p:nvPr/>
        </p:nvSpPr>
        <p:spPr>
          <a:xfrm>
            <a:off x="882359" y="5869019"/>
            <a:ext cx="2967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Typical measured outgassing rate</a:t>
            </a:r>
          </a:p>
          <a:p>
            <a:r>
              <a:rPr kumimoji="1" lang="en-US" altLang="ja-JP" sz="1400" dirty="0"/>
              <a:t>( in case of GFRP parts measurement)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225E114-537D-4DA8-8765-41B8E55A8AA4}"/>
              </a:ext>
            </a:extLst>
          </p:cNvPr>
          <p:cNvSpPr/>
          <p:nvPr/>
        </p:nvSpPr>
        <p:spPr>
          <a:xfrm>
            <a:off x="4811192" y="2190926"/>
            <a:ext cx="561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The outgassing rate is expressed by equation (1) in general</a:t>
            </a:r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6B69526-7598-4D3D-BBA2-F1D80AD2F297}"/>
              </a:ext>
            </a:extLst>
          </p:cNvPr>
          <p:cNvSpPr/>
          <p:nvPr/>
        </p:nvSpPr>
        <p:spPr>
          <a:xfrm>
            <a:off x="4811192" y="3476512"/>
            <a:ext cx="10879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The adsorption energy is calculated from the outgas rate </a:t>
            </a:r>
          </a:p>
          <a:p>
            <a:r>
              <a:rPr lang="en-US" altLang="ja-JP" dirty="0"/>
              <a:t>at different temperatures using equation (2) </a:t>
            </a:r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DDC71F5-06A2-4E64-AB52-8776C5CF2CC0}"/>
              </a:ext>
            </a:extLst>
          </p:cNvPr>
          <p:cNvSpPr/>
          <p:nvPr/>
        </p:nvSpPr>
        <p:spPr>
          <a:xfrm>
            <a:off x="4676250" y="5159509"/>
            <a:ext cx="7380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The outgassing rate is expressed by equation (3) in this investigation to predict long-term outgassing trend by approximate expression from the data</a:t>
            </a:r>
          </a:p>
          <a:p>
            <a:r>
              <a:rPr lang="en-US" altLang="ja-JP" dirty="0"/>
              <a:t>Calculate coefficients α and β by fitting outgas rate measurement data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251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87B701BF-5133-4A31-8FC4-DDC736E74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685347"/>
            <a:ext cx="4682134" cy="373107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12B8AB7-875F-472E-8161-D54C5CC4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/>
              <a:t>Adsorption energy </a:t>
            </a:r>
            <a:endParaRPr kumimoji="1" lang="ja-JP" altLang="en-US" sz="4000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ED7AC780-92E7-4F13-9C69-EED422539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1371" y="5875793"/>
            <a:ext cx="5756236" cy="606423"/>
          </a:xfrm>
          <a:prstGeom prst="rect">
            <a:avLst/>
          </a:prstGeom>
        </p:spPr>
      </p:pic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2C744C60-EF5B-446F-8597-E32BA972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14DA24-C64C-4CAB-9F73-FCA4EAB5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E481C58-D303-426E-86C5-8ED414CD0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646" y="1685347"/>
            <a:ext cx="5606247" cy="387546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7DFF879-FCF0-4007-873A-F037C873542B}"/>
              </a:ext>
            </a:extLst>
          </p:cNvPr>
          <p:cNvSpPr/>
          <p:nvPr/>
        </p:nvSpPr>
        <p:spPr>
          <a:xfrm>
            <a:off x="7327591" y="5295842"/>
            <a:ext cx="379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Estimated adsorption energy from 25 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ja-JP" sz="1400" dirty="0"/>
              <a:t>C to 75 </a:t>
            </a:r>
            <a: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ja-JP" sz="1400" dirty="0"/>
              <a:t>C </a:t>
            </a:r>
            <a:endParaRPr lang="ja-JP" altLang="en-US" sz="1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D52F822-B81D-42B0-BF01-40B6BC3B22C0}"/>
              </a:ext>
            </a:extLst>
          </p:cNvPr>
          <p:cNvSpPr/>
          <p:nvPr/>
        </p:nvSpPr>
        <p:spPr>
          <a:xfrm>
            <a:off x="824117" y="5239913"/>
            <a:ext cx="4590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Typical outgassing rate trend (in case of Test B-2, QCM-test)</a:t>
            </a:r>
            <a:endParaRPr lang="ja-JP" altLang="en-US" sz="1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1C2B2BC-460A-406A-9CDD-274892C58702}"/>
              </a:ext>
            </a:extLst>
          </p:cNvPr>
          <p:cNvSpPr/>
          <p:nvPr/>
        </p:nvSpPr>
        <p:spPr>
          <a:xfrm>
            <a:off x="824117" y="5547690"/>
            <a:ext cx="42997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Estimated adsorption energy from the result of Test B-2</a:t>
            </a:r>
            <a:endParaRPr lang="ja-JP" altLang="en-US" sz="1400" dirty="0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DE500FBF-57B1-4893-88C5-9E987094E0DF}"/>
              </a:ext>
            </a:extLst>
          </p:cNvPr>
          <p:cNvSpPr txBox="1">
            <a:spLocks/>
          </p:cNvSpPr>
          <p:nvPr/>
        </p:nvSpPr>
        <p:spPr>
          <a:xfrm>
            <a:off x="368332" y="964097"/>
            <a:ext cx="11258549" cy="527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/>
              <a:t>Estimated adsorption energy from 25 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ja-JP" sz="1800" dirty="0"/>
              <a:t>C to 75 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ja-JP" sz="1800" dirty="0"/>
              <a:t>C by the results of outgassing measurement</a:t>
            </a:r>
          </a:p>
          <a:p>
            <a:r>
              <a:rPr lang="en-US" altLang="ja-JP" sz="1800" dirty="0"/>
              <a:t>The adsorption energy of the </a:t>
            </a:r>
            <a:r>
              <a:rPr lang="en-US" altLang="ja-JP" sz="1800" dirty="0">
                <a:solidFill>
                  <a:srgbClr val="FF0000"/>
                </a:solidFill>
              </a:rPr>
              <a:t>measured cooler constituent material was in the range of 43.4 kJ/</a:t>
            </a:r>
            <a:r>
              <a:rPr lang="en-US" altLang="ja-JP" sz="1800" dirty="0" err="1">
                <a:solidFill>
                  <a:srgbClr val="FF0000"/>
                </a:solidFill>
              </a:rPr>
              <a:t>mol</a:t>
            </a:r>
            <a:r>
              <a:rPr lang="en-US" altLang="ja-JP" sz="1800" dirty="0">
                <a:solidFill>
                  <a:srgbClr val="FF0000"/>
                </a:solidFill>
              </a:rPr>
              <a:t> to 54.4 kJ/mol</a:t>
            </a:r>
            <a:r>
              <a:rPr lang="en-US" altLang="ja-JP" sz="1800" dirty="0"/>
              <a:t>. 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AF64FFD-973D-411B-925A-D55D222AFF73}"/>
              </a:ext>
            </a:extLst>
          </p:cNvPr>
          <p:cNvSpPr txBox="1"/>
          <p:nvPr/>
        </p:nvSpPr>
        <p:spPr>
          <a:xfrm>
            <a:off x="6316671" y="5590861"/>
            <a:ext cx="5875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When baking temperature changes from </a:t>
            </a:r>
            <a:r>
              <a:rPr lang="en-US" altLang="ja-JP" sz="1600" dirty="0">
                <a:solidFill>
                  <a:srgbClr val="FF0000"/>
                </a:solidFill>
              </a:rPr>
              <a:t>25 </a:t>
            </a:r>
            <a:r>
              <a:rPr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ja-JP" sz="1600" dirty="0">
                <a:solidFill>
                  <a:srgbClr val="FF0000"/>
                </a:solidFill>
              </a:rPr>
              <a:t>C to 75 </a:t>
            </a:r>
            <a:r>
              <a:rPr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ja-JP" sz="1600" dirty="0">
                <a:solidFill>
                  <a:srgbClr val="FF0000"/>
                </a:solidFill>
              </a:rPr>
              <a:t>C ,</a:t>
            </a:r>
          </a:p>
          <a:p>
            <a:r>
              <a:rPr kumimoji="1" lang="en-US" altLang="ja-JP" sz="1600" dirty="0">
                <a:solidFill>
                  <a:srgbClr val="FF0000"/>
                </a:solidFill>
              </a:rPr>
              <a:t>acceleration factor varies from  12.9 to 22.5.</a:t>
            </a:r>
          </a:p>
          <a:p>
            <a:r>
              <a:rPr kumimoji="1" lang="en-US" altLang="ja-JP" sz="1600" i="1" dirty="0"/>
              <a:t>   - </a:t>
            </a:r>
            <a:r>
              <a:rPr kumimoji="1" lang="en-US" altLang="ja-JP" sz="1600" dirty="0"/>
              <a:t>E = 43.4kJ/</a:t>
            </a:r>
            <a:r>
              <a:rPr kumimoji="1" lang="en-US" altLang="ja-JP" sz="1600" dirty="0" err="1"/>
              <a:t>mol</a:t>
            </a:r>
            <a:r>
              <a:rPr kumimoji="1" lang="en-US" altLang="ja-JP" sz="1600" dirty="0"/>
              <a:t> </a:t>
            </a:r>
            <a:r>
              <a:rPr kumimoji="1" lang="en-US" altLang="ja-JP" sz="1600" dirty="0">
                <a:sym typeface="Wingdings" panose="05000000000000000000" pitchFamily="2" charset="2"/>
              </a:rPr>
              <a:t> O</a:t>
            </a:r>
            <a:r>
              <a:rPr kumimoji="1" lang="en-US" altLang="ja-JP" sz="1600" dirty="0"/>
              <a:t>utgassing acceleration factor is about 12.9</a:t>
            </a:r>
          </a:p>
          <a:p>
            <a:r>
              <a:rPr kumimoji="1" lang="en-US" altLang="ja-JP" sz="1600" i="1" dirty="0"/>
              <a:t>   - </a:t>
            </a:r>
            <a:r>
              <a:rPr kumimoji="1" lang="en-US" altLang="ja-JP" sz="1600" dirty="0"/>
              <a:t>E = 54.4kJ/</a:t>
            </a:r>
            <a:r>
              <a:rPr kumimoji="1" lang="en-US" altLang="ja-JP" sz="1600" dirty="0" err="1"/>
              <a:t>mol</a:t>
            </a:r>
            <a:r>
              <a:rPr kumimoji="1" lang="en-US" altLang="ja-JP" sz="1600" dirty="0"/>
              <a:t> </a:t>
            </a:r>
            <a:r>
              <a:rPr kumimoji="1" lang="en-US" altLang="ja-JP" sz="1600" dirty="0">
                <a:sym typeface="Wingdings" panose="05000000000000000000" pitchFamily="2" charset="2"/>
              </a:rPr>
              <a:t> O</a:t>
            </a:r>
            <a:r>
              <a:rPr kumimoji="1" lang="en-US" altLang="ja-JP" sz="1600" dirty="0"/>
              <a:t>utgassing acceleration factor is about 22.5</a:t>
            </a:r>
          </a:p>
          <a:p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12467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2B8AB7-875F-472E-8161-D54C5CC4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/>
              <a:t>Atmospheric e</a:t>
            </a:r>
            <a:r>
              <a:rPr kumimoji="1" lang="en-US" altLang="ja-JP" sz="4000" dirty="0"/>
              <a:t>xposure time effect on the outgassing rate</a:t>
            </a:r>
            <a:endParaRPr kumimoji="1" lang="ja-JP" altLang="en-US" sz="4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ACAEA9B-1888-414A-8D76-7A9C15008B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284" y="1031761"/>
            <a:ext cx="6732400" cy="5270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4662D2-1D49-4BE3-8575-6031DE61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16DDBC-F1EE-4626-8887-5A4B7979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901888CC-1B37-47BC-B7D7-CBE55500E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16" y="1211716"/>
            <a:ext cx="5470524" cy="5270500"/>
          </a:xfrm>
        </p:spPr>
        <p:txBody>
          <a:bodyPr>
            <a:normAutofit/>
          </a:bodyPr>
          <a:lstStyle/>
          <a:p>
            <a:r>
              <a:rPr lang="en-US" altLang="ja-JP" sz="1800" dirty="0"/>
              <a:t>Outgassing rate measurement </a:t>
            </a:r>
            <a:r>
              <a:rPr lang="en-US" altLang="ja-JP" sz="1800" dirty="0">
                <a:solidFill>
                  <a:srgbClr val="FF0000"/>
                </a:solidFill>
              </a:rPr>
              <a:t>results after 120 hours air exposure of GFRP parts </a:t>
            </a:r>
            <a:r>
              <a:rPr lang="en-US" altLang="ja-JP" sz="1800" dirty="0"/>
              <a:t>and without exposure. </a:t>
            </a:r>
          </a:p>
          <a:p>
            <a:pPr marL="0" indent="0">
              <a:buNone/>
            </a:pPr>
            <a:r>
              <a:rPr lang="en-US" altLang="ja-JP" sz="1800" dirty="0"/>
              <a:t>    * GFRP parts is dominant outgassing source</a:t>
            </a:r>
          </a:p>
          <a:p>
            <a:r>
              <a:rPr lang="en-US" altLang="ja-JP" sz="1800" dirty="0"/>
              <a:t>Although the initial outgassing rate is different, the difference between two outgassing lines </a:t>
            </a:r>
            <a:r>
              <a:rPr lang="en-US" altLang="ja-JP" sz="1800" dirty="0">
                <a:solidFill>
                  <a:srgbClr val="FF0000"/>
                </a:solidFill>
              </a:rPr>
              <a:t>at 80 </a:t>
            </a:r>
            <a:r>
              <a:rPr lang="en-US" altLang="ja-JP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ja-JP" sz="1800" dirty="0">
                <a:solidFill>
                  <a:srgbClr val="FF0000"/>
                </a:solidFill>
              </a:rPr>
              <a:t>C has almost no change</a:t>
            </a:r>
            <a:r>
              <a:rPr lang="en-US" altLang="ja-JP" sz="1800" dirty="0"/>
              <a:t>. </a:t>
            </a:r>
          </a:p>
          <a:p>
            <a:r>
              <a:rPr lang="en-US" altLang="ja-JP" sz="1800" dirty="0"/>
              <a:t>The influence of exposure can be neglected in case of conducting baking more than a certain amount. </a:t>
            </a:r>
          </a:p>
          <a:p>
            <a:r>
              <a:rPr lang="en-US" altLang="ja-JP" sz="1800" dirty="0"/>
              <a:t>Even if it is exposed to the atmospheric environment at the manufacturing and assembly process. </a:t>
            </a:r>
          </a:p>
          <a:p>
            <a:r>
              <a:rPr lang="en-US" altLang="ja-JP" sz="1800" dirty="0"/>
              <a:t>There is no problem if sufficient baking is carried out after assembly. 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486C0B1-E839-408F-99C6-7815C874589F}"/>
              </a:ext>
            </a:extLst>
          </p:cNvPr>
          <p:cNvSpPr/>
          <p:nvPr/>
        </p:nvSpPr>
        <p:spPr>
          <a:xfrm>
            <a:off x="368300" y="6137673"/>
            <a:ext cx="11531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dirty="0"/>
              <a:t>Atmospheric exposure effects on outgassing rate </a:t>
            </a:r>
            <a:r>
              <a:rPr lang="en-US" altLang="ja-JP" dirty="0">
                <a:solidFill>
                  <a:srgbClr val="FF0000"/>
                </a:solidFill>
              </a:rPr>
              <a:t>can be neglected within 120 hours exposure </a:t>
            </a:r>
            <a:r>
              <a:rPr lang="en-US" altLang="ja-JP" dirty="0"/>
              <a:t>in manufacturing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408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2B8AB7-875F-472E-8161-D54C5CC4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36525"/>
            <a:ext cx="11534775" cy="606424"/>
          </a:xfrm>
        </p:spPr>
        <p:txBody>
          <a:bodyPr>
            <a:normAutofit fontScale="90000"/>
          </a:bodyPr>
          <a:lstStyle/>
          <a:p>
            <a:r>
              <a:rPr lang="en-US" altLang="ja-JP" sz="4000" dirty="0"/>
              <a:t>Outgassing rate comparison after cooler level baking simulated 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8750BB-892F-4A09-A038-0E90EF89F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1762"/>
            <a:ext cx="12192001" cy="5270500"/>
          </a:xfrm>
        </p:spPr>
        <p:txBody>
          <a:bodyPr>
            <a:normAutofit/>
          </a:bodyPr>
          <a:lstStyle/>
          <a:p>
            <a:r>
              <a:rPr lang="en-US" altLang="ja-JP" sz="1800" dirty="0"/>
              <a:t>Prediction result of outgassing rate when performing up to baking after assembly</a:t>
            </a:r>
            <a:endParaRPr lang="en-US" altLang="ja-JP" sz="1800" dirty="0">
              <a:solidFill>
                <a:srgbClr val="FF0000"/>
              </a:solidFill>
            </a:endParaRPr>
          </a:p>
          <a:p>
            <a:r>
              <a:rPr lang="en-US" altLang="ja-JP" sz="1800" dirty="0"/>
              <a:t>The </a:t>
            </a:r>
            <a:r>
              <a:rPr lang="en-US" altLang="ja-JP" sz="1800" dirty="0">
                <a:solidFill>
                  <a:srgbClr val="FF0000"/>
                </a:solidFill>
              </a:rPr>
              <a:t>difference between QCM test and the API-MS test was about 2.3 times as large as that of GFRP</a:t>
            </a:r>
            <a:r>
              <a:rPr lang="en-US" altLang="ja-JP" sz="1800" dirty="0"/>
              <a:t>, which is likely to be affected by the difference in air ambient environment at the time of measurement </a:t>
            </a:r>
          </a:p>
          <a:p>
            <a:r>
              <a:rPr lang="en-US" altLang="ja-JP" sz="1800" dirty="0"/>
              <a:t>Outgassing rate of </a:t>
            </a:r>
            <a:r>
              <a:rPr lang="en-US" altLang="ja-JP" sz="1800" dirty="0">
                <a:solidFill>
                  <a:srgbClr val="FF0000"/>
                </a:solidFill>
              </a:rPr>
              <a:t>the cold head polyimide part and compressor voice coil was dominant</a:t>
            </a:r>
            <a:r>
              <a:rPr lang="en-US" altLang="ja-JP" sz="1800" dirty="0"/>
              <a:t>. In addition, outgassing rate exceed an acceptable outgassing rate level (about 1 ppb NL/min) for almost materials. *GFRP material is used for voice coil </a:t>
            </a:r>
          </a:p>
          <a:p>
            <a:r>
              <a:rPr lang="en-US" altLang="ja-JP" sz="1800" dirty="0"/>
              <a:t>Outgassing can be reduced by gas purification after assembly, additional baking is needed for more efficient gas purification.</a:t>
            </a:r>
            <a:endParaRPr lang="ja-JP" altLang="ja-JP" sz="1800" dirty="0"/>
          </a:p>
          <a:p>
            <a:endParaRPr kumimoji="1" lang="ja-JP" altLang="en-US" sz="180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35E3136-5D89-4626-8786-EB7232E2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1485303-C1CB-445C-8CD6-7182DAED9E2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034" y="2952096"/>
            <a:ext cx="6514642" cy="38738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E4E376-EF9D-4688-B51E-C7C65A0F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87CDFFD3-A35A-496A-BD10-10240EC6F1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38114"/>
              </p:ext>
            </p:extLst>
          </p:nvPr>
        </p:nvGraphicFramePr>
        <p:xfrm>
          <a:off x="2351498" y="3224226"/>
          <a:ext cx="1536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数式" r:id="rId4" imgW="1536480" imgH="241200" progId="Equation.3">
                  <p:embed/>
                </p:oleObj>
              </mc:Choice>
              <mc:Fallback>
                <p:oleObj name="数式" r:id="rId4" imgW="1536480" imgH="241200" progId="Equation.3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1498" y="3224226"/>
                        <a:ext cx="15367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2826F23B-A047-469E-ABB4-63414F65C1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305959"/>
              </p:ext>
            </p:extLst>
          </p:nvPr>
        </p:nvGraphicFramePr>
        <p:xfrm>
          <a:off x="2366902" y="3555861"/>
          <a:ext cx="147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数式" r:id="rId6" imgW="1473120" imgH="241200" progId="Equation.3">
                  <p:embed/>
                </p:oleObj>
              </mc:Choice>
              <mc:Fallback>
                <p:oleObj name="数式" r:id="rId6" imgW="1473120" imgH="241200" progId="Equation.3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6902" y="3555861"/>
                        <a:ext cx="14732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69005621-95CD-4804-B214-D8D476379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863006"/>
              </p:ext>
            </p:extLst>
          </p:nvPr>
        </p:nvGraphicFramePr>
        <p:xfrm>
          <a:off x="2351498" y="3876868"/>
          <a:ext cx="142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数式" r:id="rId8" imgW="1422360" imgH="241200" progId="Equation.3">
                  <p:embed/>
                </p:oleObj>
              </mc:Choice>
              <mc:Fallback>
                <p:oleObj name="数式" r:id="rId8" imgW="1422360" imgH="241200" progId="Equation.3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51498" y="3876868"/>
                        <a:ext cx="142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65D61800-1117-4312-B45D-0258AD1DC7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14945"/>
              </p:ext>
            </p:extLst>
          </p:nvPr>
        </p:nvGraphicFramePr>
        <p:xfrm>
          <a:off x="2351498" y="4197875"/>
          <a:ext cx="1460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数式" r:id="rId10" imgW="1460160" imgH="241200" progId="Equation.3">
                  <p:embed/>
                </p:oleObj>
              </mc:Choice>
              <mc:Fallback>
                <p:oleObj name="数式" r:id="rId10" imgW="1460160" imgH="241200" progId="Equation.3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51498" y="4197875"/>
                        <a:ext cx="14605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D4EA8FBA-EC8C-4937-B1FD-5D6F91377E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356778"/>
              </p:ext>
            </p:extLst>
          </p:nvPr>
        </p:nvGraphicFramePr>
        <p:xfrm>
          <a:off x="2366902" y="4475931"/>
          <a:ext cx="147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数式" r:id="rId12" imgW="1473120" imgH="241200" progId="Equation.3">
                  <p:embed/>
                </p:oleObj>
              </mc:Choice>
              <mc:Fallback>
                <p:oleObj name="数式" r:id="rId12" imgW="1473120" imgH="241200" progId="Equation.3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66902" y="4475931"/>
                        <a:ext cx="14732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BB242576-8732-44E8-905C-3C2EBDC02C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346694"/>
              </p:ext>
            </p:extLst>
          </p:nvPr>
        </p:nvGraphicFramePr>
        <p:xfrm>
          <a:off x="2366902" y="5096805"/>
          <a:ext cx="1320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数式" r:id="rId14" imgW="1320480" imgH="241200" progId="Equation.3">
                  <p:embed/>
                </p:oleObj>
              </mc:Choice>
              <mc:Fallback>
                <p:oleObj name="数式" r:id="rId14" imgW="1320480" imgH="241200" progId="Equation.3">
                  <p:embed/>
                  <p:pic>
                    <p:nvPicPr>
                      <p:cNvPr id="15" name="オブジェクト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66902" y="5096805"/>
                        <a:ext cx="13208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EFF19270-10F0-4E9B-A1BC-0E5D70D87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677407"/>
              </p:ext>
            </p:extLst>
          </p:nvPr>
        </p:nvGraphicFramePr>
        <p:xfrm>
          <a:off x="2351498" y="5717679"/>
          <a:ext cx="1460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数式" r:id="rId16" imgW="1460160" imgH="241200" progId="Equation.3">
                  <p:embed/>
                </p:oleObj>
              </mc:Choice>
              <mc:Fallback>
                <p:oleObj name="数式" r:id="rId16" imgW="1460160" imgH="241200" progId="Equation.3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51498" y="5717679"/>
                        <a:ext cx="14605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6C13731-DCE2-424E-AE09-9DFAA89D00B0}"/>
              </a:ext>
            </a:extLst>
          </p:cNvPr>
          <p:cNvCxnSpPr/>
          <p:nvPr/>
        </p:nvCxnSpPr>
        <p:spPr>
          <a:xfrm>
            <a:off x="3908880" y="3351066"/>
            <a:ext cx="289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159160DB-9317-4400-A0D8-248F7DC7CF6C}"/>
              </a:ext>
            </a:extLst>
          </p:cNvPr>
          <p:cNvCxnSpPr/>
          <p:nvPr/>
        </p:nvCxnSpPr>
        <p:spPr>
          <a:xfrm>
            <a:off x="3908880" y="3663486"/>
            <a:ext cx="289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FD05A1C-B315-49B8-B3E4-F5A2D6E03512}"/>
              </a:ext>
            </a:extLst>
          </p:cNvPr>
          <p:cNvCxnSpPr/>
          <p:nvPr/>
        </p:nvCxnSpPr>
        <p:spPr>
          <a:xfrm>
            <a:off x="3908880" y="3975906"/>
            <a:ext cx="289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9F3084FC-65B9-4413-B9E5-A89096BDD045}"/>
              </a:ext>
            </a:extLst>
          </p:cNvPr>
          <p:cNvCxnSpPr/>
          <p:nvPr/>
        </p:nvCxnSpPr>
        <p:spPr>
          <a:xfrm>
            <a:off x="3908880" y="4288326"/>
            <a:ext cx="289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920CFF36-1540-4583-B336-E73ABC710BA6}"/>
              </a:ext>
            </a:extLst>
          </p:cNvPr>
          <p:cNvCxnSpPr/>
          <p:nvPr/>
        </p:nvCxnSpPr>
        <p:spPr>
          <a:xfrm>
            <a:off x="3908880" y="4593126"/>
            <a:ext cx="289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3093452-0ABC-4841-98F3-8D5CFD8A37F3}"/>
              </a:ext>
            </a:extLst>
          </p:cNvPr>
          <p:cNvCxnSpPr/>
          <p:nvPr/>
        </p:nvCxnSpPr>
        <p:spPr>
          <a:xfrm>
            <a:off x="3908880" y="5195106"/>
            <a:ext cx="289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BDBCB64-8E46-43C3-845B-F2DB4616910D}"/>
              </a:ext>
            </a:extLst>
          </p:cNvPr>
          <p:cNvCxnSpPr/>
          <p:nvPr/>
        </p:nvCxnSpPr>
        <p:spPr>
          <a:xfrm>
            <a:off x="3888198" y="5838329"/>
            <a:ext cx="289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左中かっこ 20">
            <a:extLst>
              <a:ext uri="{FF2B5EF4-FFF2-40B4-BE49-F238E27FC236}">
                <a16:creationId xmlns:a16="http://schemas.microsoft.com/office/drawing/2014/main" id="{E325C609-C639-4BC2-8D14-6FB56A71EDBD}"/>
              </a:ext>
            </a:extLst>
          </p:cNvPr>
          <p:cNvSpPr/>
          <p:nvPr/>
        </p:nvSpPr>
        <p:spPr>
          <a:xfrm>
            <a:off x="2033362" y="3223642"/>
            <a:ext cx="300038" cy="121553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左中かっこ 21">
            <a:extLst>
              <a:ext uri="{FF2B5EF4-FFF2-40B4-BE49-F238E27FC236}">
                <a16:creationId xmlns:a16="http://schemas.microsoft.com/office/drawing/2014/main" id="{AD7C46BB-9998-41AB-84B2-12F921491BAC}"/>
              </a:ext>
            </a:extLst>
          </p:cNvPr>
          <p:cNvSpPr/>
          <p:nvPr/>
        </p:nvSpPr>
        <p:spPr>
          <a:xfrm>
            <a:off x="2005499" y="4512848"/>
            <a:ext cx="300038" cy="153266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B268C5D-A8D8-43EB-AFBB-CF27AF7D53F9}"/>
              </a:ext>
            </a:extLst>
          </p:cNvPr>
          <p:cNvSpPr txBox="1"/>
          <p:nvPr/>
        </p:nvSpPr>
        <p:spPr>
          <a:xfrm>
            <a:off x="961829" y="5096805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" panose="02020603050405020304" pitchFamily="18" charset="0"/>
                <a:cs typeface="Times" panose="02020603050405020304" pitchFamily="18" charset="0"/>
              </a:rPr>
              <a:t>QCM test</a:t>
            </a:r>
            <a:endParaRPr kumimoji="1" lang="ja-JP" alt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201FE3B-4318-4447-A42A-E6BC73B50172}"/>
              </a:ext>
            </a:extLst>
          </p:cNvPr>
          <p:cNvSpPr txBox="1"/>
          <p:nvPr/>
        </p:nvSpPr>
        <p:spPr>
          <a:xfrm>
            <a:off x="890327" y="3647342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" panose="02020603050405020304" pitchFamily="18" charset="0"/>
                <a:cs typeface="Times" panose="02020603050405020304" pitchFamily="18" charset="0"/>
              </a:rPr>
              <a:t>API-MS test</a:t>
            </a:r>
            <a:endParaRPr kumimoji="1" lang="ja-JP" alt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E302A3C-E59C-4CBE-B932-0AD4340A2653}"/>
              </a:ext>
            </a:extLst>
          </p:cNvPr>
          <p:cNvSpPr/>
          <p:nvPr/>
        </p:nvSpPr>
        <p:spPr>
          <a:xfrm>
            <a:off x="4374334" y="3223642"/>
            <a:ext cx="3163604" cy="24188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D91108F-E196-4CA6-BE8C-C2D5A7858433}"/>
              </a:ext>
            </a:extLst>
          </p:cNvPr>
          <p:cNvSpPr/>
          <p:nvPr/>
        </p:nvSpPr>
        <p:spPr>
          <a:xfrm>
            <a:off x="4374334" y="4465470"/>
            <a:ext cx="3163604" cy="24188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130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2B8AB7-875F-472E-8161-D54C5CC4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000" dirty="0"/>
              <a:t>Additional baking effect on the outgassing rate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8750BB-892F-4A09-A038-0E90EF89F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51" y="1111218"/>
            <a:ext cx="5559302" cy="5270500"/>
          </a:xfrm>
        </p:spPr>
        <p:txBody>
          <a:bodyPr>
            <a:normAutofit/>
          </a:bodyPr>
          <a:lstStyle/>
          <a:p>
            <a:r>
              <a:rPr lang="en-US" altLang="ja-JP" sz="1800" dirty="0"/>
              <a:t>Additional baking at 130</a:t>
            </a:r>
            <a:r>
              <a:rPr lang="ja-JP" altLang="en-US" sz="1800" dirty="0"/>
              <a:t>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ja-JP" sz="1800" dirty="0"/>
              <a:t>C , it is expected that the outgassing rate will be greatly reduced</a:t>
            </a:r>
          </a:p>
          <a:p>
            <a:pPr marL="0" indent="0">
              <a:buNone/>
            </a:pPr>
            <a:r>
              <a:rPr lang="en-US" altLang="ja-JP" sz="1600" dirty="0"/>
              <a:t>     - decrease by 2 orders from nominal to additional 200hours</a:t>
            </a:r>
          </a:p>
          <a:p>
            <a:r>
              <a:rPr lang="en-US" altLang="ja-JP" sz="1800" dirty="0"/>
              <a:t>Additional baking at 75</a:t>
            </a:r>
            <a:r>
              <a:rPr lang="ja-JP" altLang="en-US" sz="1800" dirty="0"/>
              <a:t>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ja-JP" sz="1800" dirty="0"/>
              <a:t>C , it is expected that the outgassing rate will be slightly reduced</a:t>
            </a:r>
          </a:p>
          <a:p>
            <a:pPr marL="0" indent="0">
              <a:buNone/>
            </a:pPr>
            <a:r>
              <a:rPr lang="en-US" altLang="ja-JP" sz="1600" dirty="0"/>
              <a:t>     - approximately halved by nominal to additional 200hours</a:t>
            </a:r>
          </a:p>
          <a:p>
            <a:r>
              <a:rPr lang="en-US" altLang="ja-JP" sz="1800" dirty="0"/>
              <a:t>Materials with low heat resistance are used, and for materials that are difficult to raise the temperature above 75 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ja-JP" sz="1800" dirty="0"/>
              <a:t>C , baking time is increased</a:t>
            </a:r>
          </a:p>
          <a:p>
            <a:r>
              <a:rPr lang="en-US" altLang="ja-JP" sz="1800" dirty="0"/>
              <a:t>Additional baking to shorten the gas purification period after assembly of the cooler was effective. </a:t>
            </a:r>
          </a:p>
          <a:p>
            <a:r>
              <a:rPr lang="en-US" altLang="ja-JP" sz="1800" dirty="0"/>
              <a:t>As another method, H</a:t>
            </a:r>
            <a:r>
              <a:rPr lang="en-US" altLang="ja-JP" sz="1800" baseline="-25000" dirty="0"/>
              <a:t>2</a:t>
            </a:r>
            <a:r>
              <a:rPr lang="en-US" altLang="ja-JP" sz="1800" dirty="0"/>
              <a:t>O content can be reduced by Tayler discharge cleaning method or gas substitution by discharge cleaning with inert gas such as argon</a:t>
            </a:r>
            <a:endParaRPr kumimoji="1" lang="ja-JP" altLang="en-US" sz="18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4ED5B4-A2AB-4090-BB58-2358D22FE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553" y="1584647"/>
            <a:ext cx="6401447" cy="4060439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91C6F11-B33B-47DF-B1DD-CBBB680D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CEA3E1-55CE-4393-99AF-818D6A27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DCF400-272E-4F31-862A-469C827D39E7}"/>
              </a:ext>
            </a:extLst>
          </p:cNvPr>
          <p:cNvSpPr txBox="1"/>
          <p:nvPr/>
        </p:nvSpPr>
        <p:spPr>
          <a:xfrm>
            <a:off x="902976" y="5942304"/>
            <a:ext cx="103860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Possible to reduce the outgassing rate of 2 orders when the baking temperature can be set to 130 </a:t>
            </a:r>
            <a:r>
              <a:rPr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ja-JP" dirty="0">
                <a:solidFill>
                  <a:srgbClr val="FF0000"/>
                </a:solidFill>
              </a:rPr>
              <a:t>C or more.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D31F39-9D23-419C-B375-E4A04E97566A}"/>
              </a:ext>
            </a:extLst>
          </p:cNvPr>
          <p:cNvSpPr/>
          <p:nvPr/>
        </p:nvSpPr>
        <p:spPr>
          <a:xfrm>
            <a:off x="7112589" y="5455547"/>
            <a:ext cx="3757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Additional baking effect on compressor voice coil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3792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2B8AB7-875F-472E-8161-D54C5CC4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8750BB-892F-4A09-A038-0E90EF89F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5" y="1031761"/>
            <a:ext cx="12065876" cy="57942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sz="1800" dirty="0"/>
              <a:t>Three types of outgas measurement test were carried out for constituent materials of single-stage Stirling cooler, then the adsorption energy and the outgassing rate relative comparisons were carried out. </a:t>
            </a:r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r>
              <a:rPr lang="en-US" altLang="ja-JP" sz="1800" u="sng" dirty="0"/>
              <a:t>1. To understand the difference in results due to differences in outgassing methods</a:t>
            </a:r>
          </a:p>
          <a:p>
            <a:r>
              <a:rPr lang="en-US" altLang="ja-JP" sz="1800" dirty="0"/>
              <a:t>The </a:t>
            </a:r>
            <a:r>
              <a:rPr lang="en-US" altLang="ja-JP" sz="1800" dirty="0">
                <a:solidFill>
                  <a:srgbClr val="FF0000"/>
                </a:solidFill>
              </a:rPr>
              <a:t>difference between QCM test and the API-MS test was about 2.3 times as large as that of GFRP</a:t>
            </a:r>
            <a:r>
              <a:rPr lang="en-US" altLang="ja-JP" sz="1800" dirty="0"/>
              <a:t>, which is likely to be affected by the difference in air ambient environment at the time of measurement </a:t>
            </a:r>
          </a:p>
          <a:p>
            <a:r>
              <a:rPr lang="en-US" altLang="ja-JP" sz="1800" dirty="0"/>
              <a:t>The inside of the cooler is an environment filled with helium gas, API-MS test is good, accurate measurement with high accuracy is possible. On the other hand, the QCM test is inferior in accuracy with compare to API-MS,  but it is confirmed that effective data including relative evaluation can be acquired.</a:t>
            </a:r>
            <a:endParaRPr lang="en-US" altLang="ja-JP" sz="1800" u="sng" dirty="0"/>
          </a:p>
          <a:p>
            <a:pPr marL="0" indent="0">
              <a:buNone/>
            </a:pPr>
            <a:r>
              <a:rPr lang="en-US" altLang="ja-JP" sz="1800" u="sng" dirty="0"/>
              <a:t>2. To clarify outgassing rate for the materials and components of the 1ST  cooler</a:t>
            </a:r>
          </a:p>
          <a:p>
            <a:r>
              <a:rPr lang="en-US" altLang="ja-JP" sz="1800" dirty="0"/>
              <a:t>High outgassing rate materials and components such as </a:t>
            </a:r>
            <a:r>
              <a:rPr lang="en-US" altLang="ja-JP" sz="1800" dirty="0">
                <a:solidFill>
                  <a:srgbClr val="FF0000"/>
                </a:solidFill>
              </a:rPr>
              <a:t>compressor voice coil and cold head Polyimide parts</a:t>
            </a:r>
            <a:r>
              <a:rPr lang="en-US" altLang="ja-JP" sz="1800" dirty="0"/>
              <a:t> are clarified.</a:t>
            </a:r>
          </a:p>
          <a:p>
            <a:pPr marL="0" indent="0">
              <a:buNone/>
            </a:pPr>
            <a:r>
              <a:rPr lang="en-US" altLang="ja-JP" sz="1800" dirty="0"/>
              <a:t>     *GFRP material is used for voice coil </a:t>
            </a:r>
          </a:p>
          <a:p>
            <a:r>
              <a:rPr lang="en-US" altLang="ja-JP" sz="1800" dirty="0">
                <a:solidFill>
                  <a:srgbClr val="FF0000"/>
                </a:solidFill>
              </a:rPr>
              <a:t>The adsorption energy of the measured cooler constituent material was in the range of 43.4 kJ/</a:t>
            </a:r>
            <a:r>
              <a:rPr lang="en-US" altLang="ja-JP" sz="1800" dirty="0" err="1">
                <a:solidFill>
                  <a:srgbClr val="FF0000"/>
                </a:solidFill>
              </a:rPr>
              <a:t>mol</a:t>
            </a:r>
            <a:r>
              <a:rPr lang="en-US" altLang="ja-JP" sz="1800" dirty="0">
                <a:solidFill>
                  <a:srgbClr val="FF0000"/>
                </a:solidFill>
              </a:rPr>
              <a:t> to 54.4 kJ/</a:t>
            </a:r>
            <a:r>
              <a:rPr lang="en-US" altLang="ja-JP" sz="1800" dirty="0" err="1">
                <a:solidFill>
                  <a:srgbClr val="FF0000"/>
                </a:solidFill>
              </a:rPr>
              <a:t>mol</a:t>
            </a:r>
            <a:r>
              <a:rPr lang="en-US" altLang="ja-JP" sz="1800" dirty="0">
                <a:solidFill>
                  <a:srgbClr val="FF0000"/>
                </a:solidFill>
              </a:rPr>
              <a:t>, when material temperature changes from 25 </a:t>
            </a:r>
            <a:r>
              <a:rPr lang="ja-JP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ja-JP" sz="1800" dirty="0">
                <a:solidFill>
                  <a:srgbClr val="FF0000"/>
                </a:solidFill>
              </a:rPr>
              <a:t>C to 75 </a:t>
            </a:r>
            <a:r>
              <a:rPr lang="ja-JP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ja-JP" sz="1800" dirty="0">
                <a:solidFill>
                  <a:srgbClr val="FF0000"/>
                </a:solidFill>
              </a:rPr>
              <a:t>C </a:t>
            </a:r>
          </a:p>
          <a:p>
            <a:pPr marL="0" indent="0">
              <a:buNone/>
            </a:pPr>
            <a:r>
              <a:rPr lang="en-US" altLang="ja-JP" sz="1800" u="sng" dirty="0"/>
              <a:t>3. To evaluate the effect on both atmospheric exposure and baking</a:t>
            </a:r>
          </a:p>
          <a:p>
            <a:r>
              <a:rPr lang="en-US" altLang="ja-JP" sz="1800" dirty="0">
                <a:solidFill>
                  <a:srgbClr val="FF0000"/>
                </a:solidFill>
              </a:rPr>
              <a:t>Atmospheric exposure effects on outgassing rate can be neglected within 120 hours exposure</a:t>
            </a:r>
            <a:r>
              <a:rPr lang="en-US" altLang="ja-JP" sz="1800" dirty="0"/>
              <a:t> in manufacturing.</a:t>
            </a:r>
          </a:p>
          <a:p>
            <a:r>
              <a:rPr lang="en-US" altLang="ja-JP" sz="1800" dirty="0"/>
              <a:t>Based on the measurement results of the main outgassing materials (compressor voice coil), it became clear that it is possible to </a:t>
            </a:r>
            <a:r>
              <a:rPr lang="en-US" altLang="ja-JP" sz="1800" dirty="0">
                <a:solidFill>
                  <a:srgbClr val="FF0000"/>
                </a:solidFill>
              </a:rPr>
              <a:t>reduce the outgassing rate of 2 orders when the baking temperature can be set to 130 </a:t>
            </a:r>
            <a:r>
              <a:rPr lang="ja-JP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ja-JP" sz="1800" dirty="0">
                <a:solidFill>
                  <a:srgbClr val="FF0000"/>
                </a:solidFill>
              </a:rPr>
              <a:t>C or more</a:t>
            </a:r>
            <a:r>
              <a:rPr lang="en-US" altLang="ja-JP" sz="1800" dirty="0"/>
              <a:t>. Additional baking to shorten the gas purification period after assembly of the cooler was effective. </a:t>
            </a:r>
          </a:p>
          <a:p>
            <a:endParaRPr lang="en-US" altLang="ja-JP" sz="1800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9B12CA-5B84-404E-90AD-537D594A9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E05535C-0680-4501-BFD2-A80793DED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04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41550D-B7A2-4318-906F-2988FF87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Table of contents</a:t>
            </a:r>
            <a:endParaRPr kumimoji="1" lang="ja-JP" alt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27604-D5FE-4E10-84DC-90C7CAF651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1969" y="1067062"/>
            <a:ext cx="11254154" cy="556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en-US" altLang="ja-JP" sz="2400" dirty="0"/>
              <a:t>Background and objectives in this research </a:t>
            </a: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en-US" altLang="ja-JP" sz="2400" dirty="0"/>
              <a:t>3 types of outgas  measurement method 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Outgas measurement in general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Outgassing rate measurement by using QCM</a:t>
            </a:r>
            <a:r>
              <a:rPr lang="ja-JP" altLang="en-US" dirty="0"/>
              <a:t>　</a:t>
            </a:r>
            <a:r>
              <a:rPr lang="en-US" altLang="ja-JP" sz="1600" dirty="0"/>
              <a:t>* Quartz Crystal Microbalance</a:t>
            </a:r>
            <a:endParaRPr lang="en-US" altLang="ja-JP" dirty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Outgassing rate measurement by using API-MS</a:t>
            </a:r>
            <a:r>
              <a:rPr lang="en-US" altLang="ja-JP" sz="2000" dirty="0"/>
              <a:t> </a:t>
            </a:r>
            <a:r>
              <a:rPr lang="en-US" altLang="ja-JP" sz="1600" dirty="0"/>
              <a:t>* Atmospheric Pressure Ionization Mass Spectrometer </a:t>
            </a: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en-US" altLang="ja-JP" sz="2400" dirty="0"/>
              <a:t>Estimate method for both outgassing rate and adsorption energy </a:t>
            </a: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en-US" altLang="ja-JP" sz="2400" dirty="0"/>
              <a:t>Results &amp; Discussion : </a:t>
            </a:r>
            <a:endParaRPr lang="en-US" altLang="ja-JP" dirty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Adsorption energy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Atmospheric exposure time effect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Outgassing comparison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Additional baking effect</a:t>
            </a:r>
            <a:endParaRPr lang="en-US" altLang="ja-JP" sz="1000" dirty="0"/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</a:pPr>
            <a:r>
              <a:rPr lang="en-US" altLang="ja-JP" sz="2400" dirty="0"/>
              <a:t>3. Summary and future study</a:t>
            </a:r>
          </a:p>
        </p:txBody>
      </p:sp>
      <p:pic>
        <p:nvPicPr>
          <p:cNvPr id="11" name="Picture 98">
            <a:extLst>
              <a:ext uri="{FF2B5EF4-FFF2-40B4-BE49-F238E27FC236}">
                <a16:creationId xmlns:a16="http://schemas.microsoft.com/office/drawing/2014/main" id="{6F93B78A-A656-4895-B411-60BF1E0E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067062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27BD885-A0FF-42DA-A78D-FEA4A91E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7A6B90-BEB0-4485-BF29-D7F61AA0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70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D9874C-FAAB-468F-A31E-601F0EE3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Motivation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D9CC90-0D08-4549-86BB-995E70F4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55208"/>
            <a:ext cx="9448800" cy="55214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ja-JP" dirty="0"/>
              <a:t>Mechanical</a:t>
            </a:r>
            <a:r>
              <a:rPr lang="ja-JP" altLang="en-US" dirty="0"/>
              <a:t> </a:t>
            </a:r>
            <a:r>
              <a:rPr lang="en-US" altLang="ja-JP" dirty="0"/>
              <a:t>cryocooler</a:t>
            </a:r>
            <a:r>
              <a:rPr lang="ja-JP" altLang="en-US" dirty="0"/>
              <a:t> </a:t>
            </a:r>
            <a:r>
              <a:rPr lang="en-US" altLang="ja-JP" dirty="0"/>
              <a:t>require for higher</a:t>
            </a:r>
            <a:r>
              <a:rPr lang="ja-JP" altLang="en-US" dirty="0"/>
              <a:t> </a:t>
            </a:r>
            <a:r>
              <a:rPr lang="en-US" altLang="ja-JP" dirty="0"/>
              <a:t>reliability to achieve long-term operation  of </a:t>
            </a:r>
            <a:r>
              <a:rPr lang="en-US" altLang="ja-JP" dirty="0">
                <a:solidFill>
                  <a:srgbClr val="FF0000"/>
                </a:solidFill>
              </a:rPr>
              <a:t>over 5 years on orbit </a:t>
            </a:r>
            <a:r>
              <a:rPr lang="en-US" altLang="ja-JP" dirty="0"/>
              <a:t>for next generation astronomy missions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20K class two stage Stirling (2ST) cooler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1K/4K class Joule Thomson (JT) cooler</a:t>
            </a:r>
          </a:p>
          <a:p>
            <a:r>
              <a:rPr lang="en-US" altLang="ja-JP" dirty="0"/>
              <a:t>Reliability and lifetime of the mechanical cryocoolers depend on two factors,</a:t>
            </a:r>
          </a:p>
          <a:p>
            <a:pPr lvl="1">
              <a:buFont typeface="Arial" panose="020B0604020202020204" pitchFamily="34" charset="0"/>
              <a:buAutoNum type="arabicParenR"/>
            </a:pPr>
            <a:r>
              <a:rPr lang="en-US" altLang="ja-JP" dirty="0"/>
              <a:t>mechanical wear of the piston seal and the valve seal</a:t>
            </a:r>
          </a:p>
          <a:p>
            <a:pPr lvl="1">
              <a:buFont typeface="Arial" panose="020B0604020202020204" pitchFamily="34" charset="0"/>
              <a:buAutoNum type="arabicParenR"/>
            </a:pPr>
            <a:r>
              <a:rPr lang="en-US" altLang="ja-JP" dirty="0"/>
              <a:t>contaminated He working gas by impurity outgases mainly H</a:t>
            </a:r>
            <a:r>
              <a:rPr lang="en-US" altLang="ja-JP" baseline="-25000" dirty="0"/>
              <a:t>2</a:t>
            </a:r>
            <a:r>
              <a:rPr lang="en-US" altLang="ja-JP" dirty="0"/>
              <a:t>O and CO</a:t>
            </a:r>
            <a:r>
              <a:rPr lang="en-US" altLang="ja-JP" baseline="-25000" dirty="0"/>
              <a:t>2</a:t>
            </a:r>
          </a:p>
          <a:p>
            <a:pPr>
              <a:lnSpc>
                <a:spcPct val="120000"/>
              </a:lnSpc>
            </a:pPr>
            <a:r>
              <a:rPr lang="en-US" altLang="ja-JP" dirty="0"/>
              <a:t>Depend on contaminated He working gas by impurity outgases mainly </a:t>
            </a:r>
            <a:r>
              <a:rPr lang="en-US" altLang="ja-JP" dirty="0">
                <a:solidFill>
                  <a:srgbClr val="FF0000"/>
                </a:solidFill>
              </a:rPr>
              <a:t>H</a:t>
            </a:r>
            <a:r>
              <a:rPr lang="en-US" altLang="ja-JP" baseline="-25000" dirty="0">
                <a:solidFill>
                  <a:srgbClr val="FF0000"/>
                </a:solidFill>
              </a:rPr>
              <a:t>2</a:t>
            </a:r>
            <a:r>
              <a:rPr lang="en-US" altLang="ja-JP" dirty="0">
                <a:solidFill>
                  <a:srgbClr val="FF0000"/>
                </a:solidFill>
              </a:rPr>
              <a:t>O and CO</a:t>
            </a:r>
            <a:r>
              <a:rPr lang="en-US" altLang="ja-JP" baseline="-25000" dirty="0">
                <a:solidFill>
                  <a:srgbClr val="FF0000"/>
                </a:solidFill>
              </a:rPr>
              <a:t>2</a:t>
            </a:r>
          </a:p>
          <a:p>
            <a:pPr lvl="1">
              <a:lnSpc>
                <a:spcPct val="120000"/>
              </a:lnSpc>
            </a:pPr>
            <a:r>
              <a:rPr lang="en-US" altLang="ja-JP" u="sng" dirty="0"/>
              <a:t>Blockage</a:t>
            </a:r>
            <a:r>
              <a:rPr lang="en-US" altLang="ja-JP" dirty="0"/>
              <a:t> in the JT heat exchanger plumbing and the JT orifice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ja-JP" altLang="en-US" dirty="0"/>
              <a:t>　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mainly concern : 1K/4K-class Joule Thomson cooler</a:t>
            </a:r>
            <a:endParaRPr lang="en-US" altLang="ja-JP" dirty="0"/>
          </a:p>
          <a:p>
            <a:pPr lvl="1">
              <a:lnSpc>
                <a:spcPct val="120000"/>
              </a:lnSpc>
            </a:pPr>
            <a:r>
              <a:rPr lang="en-US" altLang="ja-JP" u="sng" dirty="0"/>
              <a:t>Stuck and degradation</a:t>
            </a:r>
            <a:r>
              <a:rPr lang="en-US" altLang="ja-JP" dirty="0"/>
              <a:t> of the Stirling displacer/regenerator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ja-JP" altLang="en-US" dirty="0"/>
              <a:t>　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mainly concern : 20K class double-stage Stirling Cooler (</a:t>
            </a:r>
            <a:r>
              <a:rPr lang="en-US" altLang="ja-JP" dirty="0">
                <a:solidFill>
                  <a:srgbClr val="FF0000"/>
                </a:solidFill>
              </a:rPr>
              <a:t>H</a:t>
            </a:r>
            <a:r>
              <a:rPr lang="en-US" altLang="ja-JP" baseline="-25000" dirty="0">
                <a:solidFill>
                  <a:srgbClr val="FF0000"/>
                </a:solidFill>
              </a:rPr>
              <a:t>2</a:t>
            </a:r>
            <a:r>
              <a:rPr lang="en-US" altLang="ja-JP" dirty="0">
                <a:solidFill>
                  <a:srgbClr val="FF0000"/>
                </a:solidFill>
              </a:rPr>
              <a:t>O and CO</a:t>
            </a:r>
            <a:r>
              <a:rPr lang="en-US" altLang="ja-JP" baseline="-25000" dirty="0">
                <a:solidFill>
                  <a:srgbClr val="FF0000"/>
                </a:solidFill>
              </a:rPr>
              <a:t>2</a:t>
            </a:r>
            <a:r>
              <a:rPr lang="en-US" altLang="ja-JP" dirty="0">
                <a:sym typeface="Wingdings" panose="05000000000000000000" pitchFamily="2" charset="2"/>
              </a:rPr>
              <a:t>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ja-JP" altLang="en-US" dirty="0"/>
              <a:t>　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mainly concern : </a:t>
            </a:r>
            <a:r>
              <a:rPr lang="en-US" altLang="ja-JP" b="1" dirty="0">
                <a:sym typeface="Wingdings" panose="05000000000000000000" pitchFamily="2" charset="2"/>
              </a:rPr>
              <a:t>50K-80K class single-stage Stirling Cooler (</a:t>
            </a:r>
            <a:r>
              <a:rPr lang="en-US" altLang="ja-JP" b="1" dirty="0">
                <a:solidFill>
                  <a:srgbClr val="FF0000"/>
                </a:solidFill>
              </a:rPr>
              <a:t>H</a:t>
            </a:r>
            <a:r>
              <a:rPr lang="en-US" altLang="ja-JP" b="1" baseline="-25000" dirty="0">
                <a:solidFill>
                  <a:srgbClr val="FF0000"/>
                </a:solidFill>
              </a:rPr>
              <a:t>2</a:t>
            </a:r>
            <a:r>
              <a:rPr lang="en-US" altLang="ja-JP" b="1" dirty="0">
                <a:solidFill>
                  <a:srgbClr val="FF0000"/>
                </a:solidFill>
              </a:rPr>
              <a:t>O</a:t>
            </a:r>
            <a:r>
              <a:rPr lang="en-US" altLang="ja-JP" b="1" dirty="0">
                <a:sym typeface="Wingdings" panose="05000000000000000000" pitchFamily="2" charset="2"/>
              </a:rPr>
              <a:t>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ja-JP" b="1" dirty="0"/>
              <a:t>				</a:t>
            </a:r>
            <a:r>
              <a:rPr lang="en-US" altLang="ja-JP" b="1" dirty="0">
                <a:sym typeface="Wingdings" panose="05000000000000000000" pitchFamily="2" charset="2"/>
              </a:rPr>
              <a:t> 1ST cooler is used for GCOM-C1 spacecraft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ja-JP" b="1" dirty="0"/>
          </a:p>
          <a:p>
            <a:pPr>
              <a:lnSpc>
                <a:spcPct val="120000"/>
              </a:lnSpc>
            </a:pPr>
            <a:r>
              <a:rPr lang="en-US" altLang="ja-JP" dirty="0">
                <a:solidFill>
                  <a:srgbClr val="FF0000"/>
                </a:solidFill>
              </a:rPr>
              <a:t>Outgas reduction and prediction </a:t>
            </a:r>
            <a:r>
              <a:rPr lang="en-US" altLang="ja-JP" dirty="0"/>
              <a:t>of total amount in the cryocooler is required</a:t>
            </a:r>
          </a:p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5DB246B-96EC-427D-A403-5B3B8038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27E219-CF24-45FD-85FA-87044609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FE8B33B-1628-427F-A7C6-463B1D41D4AD}"/>
              </a:ext>
            </a:extLst>
          </p:cNvPr>
          <p:cNvSpPr/>
          <p:nvPr/>
        </p:nvSpPr>
        <p:spPr>
          <a:xfrm>
            <a:off x="4984869" y="5525547"/>
            <a:ext cx="4134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*Global Change Observation Mission- Climate 1</a:t>
            </a:r>
            <a:endParaRPr lang="ja-JP" altLang="en-US" sz="16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6595F16-2D5F-4BB0-B2F9-DD66A59A8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5" y="5061115"/>
            <a:ext cx="2026616" cy="92886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AC8E584-567C-43FA-B3AB-9D0BD2BB7B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1308"/>
          <a:stretch/>
        </p:blipFill>
        <p:spPr>
          <a:xfrm>
            <a:off x="10207047" y="2766690"/>
            <a:ext cx="1920485" cy="146762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30D628B-A61C-4792-A8E4-FC62EB5EFD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8200"/>
          <a:stretch/>
        </p:blipFill>
        <p:spPr>
          <a:xfrm>
            <a:off x="10445607" y="898700"/>
            <a:ext cx="1226812" cy="148501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6876B1A-DBE6-4FB7-983E-A30FF21931B5}"/>
              </a:ext>
            </a:extLst>
          </p:cNvPr>
          <p:cNvSpPr txBox="1"/>
          <p:nvPr/>
        </p:nvSpPr>
        <p:spPr>
          <a:xfrm>
            <a:off x="10665290" y="2366329"/>
            <a:ext cx="787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SPICA</a:t>
            </a:r>
            <a:endParaRPr kumimoji="1"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E8B707-8313-4F65-A0F8-699441B60ADC}"/>
              </a:ext>
            </a:extLst>
          </p:cNvPr>
          <p:cNvSpPr txBox="1"/>
          <p:nvPr/>
        </p:nvSpPr>
        <p:spPr>
          <a:xfrm>
            <a:off x="10686189" y="4251703"/>
            <a:ext cx="94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Athena</a:t>
            </a:r>
            <a:endParaRPr kumimoji="1" lang="ja-JP" altLang="en-US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0C119E-0EE2-44AA-9FA0-7C51C27638CF}"/>
              </a:ext>
            </a:extLst>
          </p:cNvPr>
          <p:cNvSpPr txBox="1"/>
          <p:nvPr/>
        </p:nvSpPr>
        <p:spPr>
          <a:xfrm>
            <a:off x="10445607" y="6018058"/>
            <a:ext cx="1247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GCOM-C1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8143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7FA5ED-374B-41CA-B8D9-E1B9D61C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Background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478743B-E4E4-4192-B005-AEBD16BF64E0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9"/>
          <a:stretch/>
        </p:blipFill>
        <p:spPr bwMode="auto">
          <a:xfrm>
            <a:off x="7739537" y="3725180"/>
            <a:ext cx="4434878" cy="2711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F5718F-6036-4ECF-ABF5-3F3F690E2D56}"/>
              </a:ext>
            </a:extLst>
          </p:cNvPr>
          <p:cNvSpPr txBox="1"/>
          <p:nvPr/>
        </p:nvSpPr>
        <p:spPr>
          <a:xfrm>
            <a:off x="8569416" y="6489512"/>
            <a:ext cx="2775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Schematic diagram of 1ST cooler *2</a:t>
            </a:r>
            <a:endParaRPr kumimoji="1" lang="ja-JP" altLang="en-US" sz="1400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3A73FE-14F3-4A91-84E4-45F1C43F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9DECED-A7E5-4914-8905-5FA9ACE670E6}"/>
              </a:ext>
            </a:extLst>
          </p:cNvPr>
          <p:cNvSpPr txBox="1"/>
          <p:nvPr/>
        </p:nvSpPr>
        <p:spPr>
          <a:xfrm>
            <a:off x="237339" y="3545829"/>
            <a:ext cx="667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■</a:t>
            </a:r>
            <a:r>
              <a:rPr kumimoji="1" lang="en-US" altLang="ja-JP" u="sng" dirty="0"/>
              <a:t>Activity1 (</a:t>
            </a:r>
            <a:r>
              <a:rPr kumimoji="1" lang="en-US" altLang="ja-JP" u="sng" dirty="0">
                <a:solidFill>
                  <a:srgbClr val="0070C0"/>
                </a:solidFill>
              </a:rPr>
              <a:t>not included </a:t>
            </a:r>
            <a:r>
              <a:rPr kumimoji="1" lang="en-US" altLang="ja-JP" u="sng" dirty="0"/>
              <a:t>in this presentation)</a:t>
            </a:r>
          </a:p>
          <a:p>
            <a:r>
              <a:rPr kumimoji="1" lang="en-US" altLang="ja-JP" dirty="0"/>
              <a:t>Cryocooler </a:t>
            </a:r>
            <a:r>
              <a:rPr kumimoji="1" lang="en-US" altLang="ja-JP" dirty="0">
                <a:solidFill>
                  <a:srgbClr val="FF0000"/>
                </a:solidFill>
              </a:rPr>
              <a:t>accelerated test with increase the temperature</a:t>
            </a:r>
          </a:p>
          <a:p>
            <a:r>
              <a:rPr kumimoji="1" lang="en-US" altLang="ja-JP" dirty="0"/>
              <a:t> -Acceleration factor estimated from adsorption energy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14608C4-5A04-42E4-986E-74BB74D70B55}"/>
              </a:ext>
            </a:extLst>
          </p:cNvPr>
          <p:cNvSpPr txBox="1"/>
          <p:nvPr/>
        </p:nvSpPr>
        <p:spPr>
          <a:xfrm>
            <a:off x="162810" y="1550419"/>
            <a:ext cx="382790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/>
              <a:t>GCOM-C1 spacecraft target lifetime : </a:t>
            </a:r>
            <a:r>
              <a:rPr kumimoji="1" lang="en-US" altLang="ja-JP" sz="1600" dirty="0">
                <a:solidFill>
                  <a:srgbClr val="FF0000"/>
                </a:solidFill>
              </a:rPr>
              <a:t>5years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BAEFCAF-B83F-4BED-8C6D-4A91FDDC7F10}"/>
              </a:ext>
            </a:extLst>
          </p:cNvPr>
          <p:cNvSpPr txBox="1"/>
          <p:nvPr/>
        </p:nvSpPr>
        <p:spPr>
          <a:xfrm>
            <a:off x="237339" y="5260924"/>
            <a:ext cx="724237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u="sng" dirty="0"/>
              <a:t>■</a:t>
            </a:r>
            <a:r>
              <a:rPr kumimoji="1" lang="en-US" altLang="ja-JP" u="sng" dirty="0"/>
              <a:t>Activity2 ( </a:t>
            </a:r>
            <a:r>
              <a:rPr kumimoji="1" lang="en-US" altLang="ja-JP" u="sng" dirty="0">
                <a:solidFill>
                  <a:srgbClr val="FF0000"/>
                </a:solidFill>
              </a:rPr>
              <a:t>in this investigation</a:t>
            </a:r>
            <a:r>
              <a:rPr kumimoji="1" lang="en-US" altLang="ja-JP" u="sng" dirty="0"/>
              <a:t>)</a:t>
            </a:r>
          </a:p>
          <a:p>
            <a:r>
              <a:rPr kumimoji="1" lang="en-US" altLang="ja-JP" dirty="0"/>
              <a:t>Cryocooler materials and components outgassing rate measurement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994550D-461A-4172-A22B-2C24D525CE7D}"/>
              </a:ext>
            </a:extLst>
          </p:cNvPr>
          <p:cNvSpPr txBox="1"/>
          <p:nvPr/>
        </p:nvSpPr>
        <p:spPr>
          <a:xfrm>
            <a:off x="92436" y="2111717"/>
            <a:ext cx="5770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ja-JP" sz="1600" dirty="0"/>
              <a:t>1ST lifetime test record: 5 years or more </a:t>
            </a:r>
          </a:p>
          <a:p>
            <a:pPr marL="285750" indent="-285750">
              <a:buFontTx/>
              <a:buChar char="-"/>
            </a:pPr>
            <a:r>
              <a:rPr kumimoji="1" lang="en-US" altLang="ja-JP" sz="1600" dirty="0"/>
              <a:t>50K-class cooling is need for the GCOM-C1, Lower temperature </a:t>
            </a:r>
          </a:p>
          <a:p>
            <a:pPr marL="285750" indent="-285750">
              <a:buFontTx/>
              <a:buChar char="-"/>
            </a:pPr>
            <a:r>
              <a:rPr kumimoji="1" lang="en-US" altLang="ja-JP" sz="1600" dirty="0">
                <a:solidFill>
                  <a:srgbClr val="FF0000"/>
                </a:solidFill>
              </a:rPr>
              <a:t>Ensure reliable lifetime for the 1ST cooler</a:t>
            </a:r>
            <a:endParaRPr kumimoji="1" lang="ja-JP" altLang="en-US" sz="1600" dirty="0"/>
          </a:p>
        </p:txBody>
      </p:sp>
      <p:sp>
        <p:nvSpPr>
          <p:cNvPr id="14" name="矢印: 上下 13">
            <a:extLst>
              <a:ext uri="{FF2B5EF4-FFF2-40B4-BE49-F238E27FC236}">
                <a16:creationId xmlns:a16="http://schemas.microsoft.com/office/drawing/2014/main" id="{A0E5A80A-AE94-46D0-AB91-05D264CAE91F}"/>
              </a:ext>
            </a:extLst>
          </p:cNvPr>
          <p:cNvSpPr/>
          <p:nvPr/>
        </p:nvSpPr>
        <p:spPr>
          <a:xfrm>
            <a:off x="737548" y="4516744"/>
            <a:ext cx="162574" cy="549466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5D03F0-AE44-4207-ADA9-ADC1EBA6A19C}"/>
              </a:ext>
            </a:extLst>
          </p:cNvPr>
          <p:cNvSpPr txBox="1"/>
          <p:nvPr/>
        </p:nvSpPr>
        <p:spPr>
          <a:xfrm>
            <a:off x="1001734" y="4496844"/>
            <a:ext cx="656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</a:rPr>
              <a:t>Equivalent adsorption energy</a:t>
            </a:r>
          </a:p>
          <a:p>
            <a:r>
              <a:rPr kumimoji="1" lang="en-US" altLang="ja-JP" sz="1600" dirty="0"/>
              <a:t>Compared measured adsorption energy between cooler level and parts level</a:t>
            </a:r>
            <a:endParaRPr kumimoji="1" lang="ja-JP" altLang="en-US" sz="16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BC87292-562E-4BED-8FB5-7F3C5CCE51DE}"/>
              </a:ext>
            </a:extLst>
          </p:cNvPr>
          <p:cNvSpPr/>
          <p:nvPr/>
        </p:nvSpPr>
        <p:spPr>
          <a:xfrm>
            <a:off x="110621" y="3434894"/>
            <a:ext cx="7458962" cy="2606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5" name="矢印: 下 44">
            <a:extLst>
              <a:ext uri="{FF2B5EF4-FFF2-40B4-BE49-F238E27FC236}">
                <a16:creationId xmlns:a16="http://schemas.microsoft.com/office/drawing/2014/main" id="{1035BFAF-59B6-4380-A56C-2AECACD2E9F3}"/>
              </a:ext>
            </a:extLst>
          </p:cNvPr>
          <p:cNvSpPr/>
          <p:nvPr/>
        </p:nvSpPr>
        <p:spPr>
          <a:xfrm>
            <a:off x="1929416" y="3034158"/>
            <a:ext cx="199292" cy="22143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6711D3C-9A42-4C57-BC3A-D97E470C239F}"/>
              </a:ext>
            </a:extLst>
          </p:cNvPr>
          <p:cNvSpPr/>
          <p:nvPr/>
        </p:nvSpPr>
        <p:spPr>
          <a:xfrm>
            <a:off x="22703" y="1070836"/>
            <a:ext cx="653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Outgas reduction and prediction for </a:t>
            </a:r>
            <a:r>
              <a:rPr kumimoji="1" lang="en-US" altLang="ja-JP" dirty="0"/>
              <a:t>Single-stage Stirling (1ST) cooler</a:t>
            </a:r>
            <a:endParaRPr lang="ja-JP" altLang="en-US" dirty="0"/>
          </a:p>
        </p:txBody>
      </p:sp>
      <p:sp>
        <p:nvSpPr>
          <p:cNvPr id="47" name="スライド番号プレースホルダー 46">
            <a:extLst>
              <a:ext uri="{FF2B5EF4-FFF2-40B4-BE49-F238E27FC236}">
                <a16:creationId xmlns:a16="http://schemas.microsoft.com/office/drawing/2014/main" id="{8B26BEBF-39DD-490A-9575-C58D1A31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CD7F24D-8915-45AE-AD3C-BF0E023F1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63" t="47828" r="35400" b="22656"/>
          <a:stretch/>
        </p:blipFill>
        <p:spPr>
          <a:xfrm>
            <a:off x="6541492" y="1442701"/>
            <a:ext cx="1576204" cy="114091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A9A2B6D-B70E-4FAF-849F-298A1FF9BD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57" t="32113" r="37565" b="25185"/>
          <a:stretch/>
        </p:blipFill>
        <p:spPr>
          <a:xfrm>
            <a:off x="8174812" y="1175698"/>
            <a:ext cx="3814549" cy="2208991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FA5BDBA-C782-4A16-B6AD-DA1227ED88B9}"/>
              </a:ext>
            </a:extLst>
          </p:cNvPr>
          <p:cNvSpPr txBox="1"/>
          <p:nvPr/>
        </p:nvSpPr>
        <p:spPr>
          <a:xfrm>
            <a:off x="8199865" y="3345654"/>
            <a:ext cx="3602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Ground lifetime test result of the 1ST cooler *1</a:t>
            </a:r>
            <a:endParaRPr kumimoji="1" lang="ja-JP" altLang="en-US" sz="1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F03F8C-A932-4B5B-B6AC-63E8438A8B35}"/>
              </a:ext>
            </a:extLst>
          </p:cNvPr>
          <p:cNvSpPr txBox="1"/>
          <p:nvPr/>
        </p:nvSpPr>
        <p:spPr>
          <a:xfrm>
            <a:off x="6286609" y="2609048"/>
            <a:ext cx="21420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u="sng" dirty="0"/>
              <a:t>Nominal</a:t>
            </a:r>
          </a:p>
          <a:p>
            <a:r>
              <a:rPr kumimoji="1" lang="en-US" altLang="ja-JP" sz="1400" dirty="0"/>
              <a:t>Cooling capacity  2W@80K</a:t>
            </a:r>
          </a:p>
          <a:p>
            <a:r>
              <a:rPr kumimoji="1" lang="en-US" altLang="ja-JP" sz="1400" dirty="0"/>
              <a:t>Power consumption 50W</a:t>
            </a:r>
          </a:p>
          <a:p>
            <a:endParaRPr kumimoji="1" lang="ja-JP" altLang="en-US" sz="1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E7DF606-0F50-4064-AA04-1E5210AB5862}"/>
              </a:ext>
            </a:extLst>
          </p:cNvPr>
          <p:cNvSpPr txBox="1"/>
          <p:nvPr/>
        </p:nvSpPr>
        <p:spPr>
          <a:xfrm>
            <a:off x="169647" y="6066885"/>
            <a:ext cx="7382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*1  K. </a:t>
            </a:r>
            <a:r>
              <a:rPr kumimoji="1" lang="en-US" altLang="ja-JP" sz="1200" dirty="0" err="1"/>
              <a:t>Narasaki</a:t>
            </a:r>
            <a:r>
              <a:rPr kumimoji="1" lang="en-US" altLang="ja-JP" sz="1200" dirty="0"/>
              <a:t> et al., “Lifetime test and heritage on-orbit of SHI coolers for space use”, crocoolers19,2016</a:t>
            </a:r>
          </a:p>
          <a:p>
            <a:r>
              <a:rPr kumimoji="1" lang="en-US" altLang="ja-JP" sz="1200" dirty="0"/>
              <a:t>*2 K. </a:t>
            </a:r>
            <a:r>
              <a:rPr kumimoji="1" lang="en-US" altLang="ja-JP" sz="1200" dirty="0" err="1"/>
              <a:t>Narasaki</a:t>
            </a:r>
            <a:r>
              <a:rPr kumimoji="1" lang="en-US" altLang="ja-JP" sz="1200" dirty="0"/>
              <a:t> et al., “Development of Single Stage Stirling Cooler for Space Use”, AIP Conf. Proc. 823 1505–12, 2006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3450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15FC283-A967-43EB-9D82-5ECB32BBA2B6}"/>
              </a:ext>
            </a:extLst>
          </p:cNvPr>
          <p:cNvSpPr/>
          <p:nvPr/>
        </p:nvSpPr>
        <p:spPr>
          <a:xfrm>
            <a:off x="364656" y="1087374"/>
            <a:ext cx="7233808" cy="2208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67FA5ED-374B-41CA-B8D9-E1B9D61C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Objectives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D12BB5-1A64-42E7-8750-3EDF5DA3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49" y="1164124"/>
            <a:ext cx="7240730" cy="2376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b="1" dirty="0"/>
              <a:t>1. To understand the difference in results due to differences in outgassing methods</a:t>
            </a:r>
          </a:p>
          <a:p>
            <a:pPr marL="0" indent="0">
              <a:buNone/>
            </a:pPr>
            <a:r>
              <a:rPr lang="en-US" altLang="ja-JP" sz="1600" dirty="0">
                <a:sym typeface="Wingdings" panose="05000000000000000000" pitchFamily="2" charset="2"/>
              </a:rPr>
              <a:t>   Measure the outgas with </a:t>
            </a:r>
            <a:r>
              <a:rPr lang="en-US" altLang="ja-JP" sz="1600" dirty="0">
                <a:solidFill>
                  <a:srgbClr val="FF0000"/>
                </a:solidFill>
                <a:sym typeface="Wingdings" panose="05000000000000000000" pitchFamily="2" charset="2"/>
              </a:rPr>
              <a:t>3 types of outgas measurement </a:t>
            </a:r>
            <a:r>
              <a:rPr lang="en-US" altLang="ja-JP" sz="1600" dirty="0">
                <a:sym typeface="Wingdings" panose="05000000000000000000" pitchFamily="2" charset="2"/>
              </a:rPr>
              <a:t>method</a:t>
            </a:r>
          </a:p>
          <a:p>
            <a:pPr marL="0" indent="0">
              <a:buNone/>
            </a:pPr>
            <a:r>
              <a:rPr lang="en-US" altLang="ja-JP" sz="1600" dirty="0"/>
              <a:t>       Each test pieces is equivalent to parts of comprised of 1 unit of 1ST cooler</a:t>
            </a:r>
          </a:p>
          <a:p>
            <a:pPr marL="0" indent="0">
              <a:buNone/>
            </a:pPr>
            <a:r>
              <a:rPr lang="en-US" altLang="ja-JP" sz="1600" b="1" dirty="0"/>
              <a:t>2. To clarify outgassing rate for the materials and components of the 1ST  cooler</a:t>
            </a:r>
          </a:p>
          <a:p>
            <a:pPr marL="0" indent="0">
              <a:buNone/>
            </a:pPr>
            <a:r>
              <a:rPr lang="en-US" altLang="ja-JP" sz="1600" dirty="0">
                <a:sym typeface="Wingdings" panose="05000000000000000000" pitchFamily="2" charset="2"/>
              </a:rPr>
              <a:t>   Measure the outgas of the</a:t>
            </a:r>
            <a:r>
              <a:rPr lang="en-US" altLang="ja-JP" sz="1600" dirty="0">
                <a:solidFill>
                  <a:srgbClr val="FF0000"/>
                </a:solidFill>
                <a:sym typeface="Wingdings" panose="05000000000000000000" pitchFamily="2" charset="2"/>
              </a:rPr>
              <a:t> several non-metallic materials and components</a:t>
            </a:r>
            <a:endParaRPr lang="ja-JP" alt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ja-JP" sz="1600" b="1" dirty="0"/>
              <a:t>3. To evaluate </a:t>
            </a:r>
            <a:r>
              <a:rPr lang="en-US" altLang="ja-JP" sz="1600" b="1" dirty="0">
                <a:sym typeface="Wingdings" panose="05000000000000000000" pitchFamily="2" charset="2"/>
              </a:rPr>
              <a:t>the effect on both atmospheric exposure and baking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3A73FE-14F3-4A91-84E4-45F1C43F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CDA1AD7B-1C6A-4365-9395-8AE4B9C3CE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20" y="3368891"/>
            <a:ext cx="5587571" cy="3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2336B10-14EC-4616-9342-1DF640F33C48}"/>
              </a:ext>
            </a:extLst>
          </p:cNvPr>
          <p:cNvSpPr txBox="1"/>
          <p:nvPr/>
        </p:nvSpPr>
        <p:spPr>
          <a:xfrm>
            <a:off x="7545746" y="3048419"/>
            <a:ext cx="3806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Test pieces of the outgas measurement test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3" name="スライド番号プレースホルダー 46">
            <a:extLst>
              <a:ext uri="{FF2B5EF4-FFF2-40B4-BE49-F238E27FC236}">
                <a16:creationId xmlns:a16="http://schemas.microsoft.com/office/drawing/2014/main" id="{6F5291A4-5FF9-4CC3-941F-2BE7070E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0839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7E60EBA-A20B-4394-A656-BA2163FCAA59}"/>
              </a:ext>
            </a:extLst>
          </p:cNvPr>
          <p:cNvSpPr txBox="1"/>
          <p:nvPr/>
        </p:nvSpPr>
        <p:spPr>
          <a:xfrm>
            <a:off x="1499413" y="3744303"/>
            <a:ext cx="281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3types of outgas measurement </a:t>
            </a:r>
            <a:endParaRPr kumimoji="1" lang="ja-JP" altLang="en-US" sz="16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B1C2A11-FB45-453A-84C9-7B21CE282D0D}"/>
              </a:ext>
            </a:extLst>
          </p:cNvPr>
          <p:cNvSpPr txBox="1"/>
          <p:nvPr/>
        </p:nvSpPr>
        <p:spPr>
          <a:xfrm>
            <a:off x="364656" y="4257751"/>
            <a:ext cx="58122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(1) Outgas measurement </a:t>
            </a:r>
            <a:r>
              <a:rPr kumimoji="1" lang="en-US" altLang="ja-JP" u="sng" dirty="0">
                <a:solidFill>
                  <a:srgbClr val="FF0000"/>
                </a:solidFill>
              </a:rPr>
              <a:t>in general </a:t>
            </a:r>
            <a:r>
              <a:rPr kumimoji="1" lang="en-US" altLang="ja-JP" u="sng" dirty="0"/>
              <a:t>		---Test A</a:t>
            </a:r>
          </a:p>
          <a:p>
            <a:pPr marL="342900" indent="-342900">
              <a:buAutoNum type="arabicParenBoth"/>
            </a:pPr>
            <a:endParaRPr kumimoji="1" lang="en-US" altLang="ja-JP" u="sng" dirty="0"/>
          </a:p>
          <a:p>
            <a:r>
              <a:rPr kumimoji="1" lang="en-US" altLang="ja-JP" u="sng" dirty="0"/>
              <a:t>(2) Outgassing rate measurement by </a:t>
            </a:r>
            <a:r>
              <a:rPr kumimoji="1" lang="en-US" altLang="ja-JP" u="sng" dirty="0">
                <a:solidFill>
                  <a:srgbClr val="FF0000"/>
                </a:solidFill>
              </a:rPr>
              <a:t>QCM</a:t>
            </a:r>
            <a:r>
              <a:rPr kumimoji="1" lang="en-US" altLang="ja-JP" u="sng" dirty="0"/>
              <a:t> 	---Test B</a:t>
            </a:r>
          </a:p>
          <a:p>
            <a:r>
              <a:rPr kumimoji="1" lang="en-US" altLang="ja-JP" dirty="0"/>
              <a:t>* QCM = Quartz Crystal Microbalance</a:t>
            </a:r>
          </a:p>
          <a:p>
            <a:endParaRPr kumimoji="1" lang="en-US" altLang="ja-JP" dirty="0"/>
          </a:p>
          <a:p>
            <a:r>
              <a:rPr kumimoji="1" lang="en-US" altLang="ja-JP" u="sng" dirty="0"/>
              <a:t>(3) Outgassing rate measurement by </a:t>
            </a:r>
            <a:r>
              <a:rPr kumimoji="1" lang="en-US" altLang="ja-JP" u="sng" dirty="0">
                <a:solidFill>
                  <a:srgbClr val="FF0000"/>
                </a:solidFill>
              </a:rPr>
              <a:t>API-MS</a:t>
            </a:r>
            <a:r>
              <a:rPr kumimoji="1" lang="en-US" altLang="ja-JP" u="sng" dirty="0"/>
              <a:t>	---Test C</a:t>
            </a:r>
          </a:p>
          <a:p>
            <a:r>
              <a:rPr kumimoji="1" lang="en-US" altLang="ja-JP" dirty="0"/>
              <a:t>* Atmospheric Pressure Ionization Mass Spectrometer </a:t>
            </a:r>
            <a:endParaRPr kumimoji="1" lang="ja-JP" altLang="en-US" dirty="0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6EBEFEB9-2623-4B8F-A83D-B5E4D4D3FD92}"/>
              </a:ext>
            </a:extLst>
          </p:cNvPr>
          <p:cNvSpPr/>
          <p:nvPr/>
        </p:nvSpPr>
        <p:spPr>
          <a:xfrm>
            <a:off x="166177" y="4090748"/>
            <a:ext cx="5749403" cy="220833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80D3AEF-D2E9-4C6B-A74A-39A0BDF0E00A}"/>
              </a:ext>
            </a:extLst>
          </p:cNvPr>
          <p:cNvSpPr/>
          <p:nvPr/>
        </p:nvSpPr>
        <p:spPr>
          <a:xfrm>
            <a:off x="8721969" y="4407877"/>
            <a:ext cx="3032982" cy="3385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BDE6433F-C9A5-4AD4-A433-FDD62710B7E2}"/>
              </a:ext>
            </a:extLst>
          </p:cNvPr>
          <p:cNvSpPr/>
          <p:nvPr/>
        </p:nvSpPr>
        <p:spPr>
          <a:xfrm>
            <a:off x="9554307" y="4431626"/>
            <a:ext cx="1062893" cy="283249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56D0DF8-A1D3-4B86-B4C5-CFE8C20E4E9A}"/>
              </a:ext>
            </a:extLst>
          </p:cNvPr>
          <p:cNvSpPr txBox="1"/>
          <p:nvPr/>
        </p:nvSpPr>
        <p:spPr>
          <a:xfrm>
            <a:off x="8080755" y="2771223"/>
            <a:ext cx="3403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Comparison of difference for exposure time </a:t>
            </a:r>
            <a:endParaRPr kumimoji="1" lang="ja-JP" altLang="en-US" sz="1400" dirty="0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D5A040A-A211-48DD-A7E6-28625FD4359C}"/>
              </a:ext>
            </a:extLst>
          </p:cNvPr>
          <p:cNvSpPr/>
          <p:nvPr/>
        </p:nvSpPr>
        <p:spPr>
          <a:xfrm>
            <a:off x="7869170" y="2778643"/>
            <a:ext cx="240468" cy="251401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E3092950-891A-429A-8BE2-DE896CA3A6E0}"/>
              </a:ext>
            </a:extLst>
          </p:cNvPr>
          <p:cNvSpPr/>
          <p:nvPr/>
        </p:nvSpPr>
        <p:spPr>
          <a:xfrm>
            <a:off x="7869170" y="2453277"/>
            <a:ext cx="240468" cy="25140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6BA2BAA-F7CF-461B-881C-2C36D1D77AD2}"/>
              </a:ext>
            </a:extLst>
          </p:cNvPr>
          <p:cNvSpPr txBox="1"/>
          <p:nvPr/>
        </p:nvSpPr>
        <p:spPr>
          <a:xfrm>
            <a:off x="8080755" y="2431498"/>
            <a:ext cx="395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Comparison of difference for measurement method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1905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41550D-B7A2-4318-906F-2988FF87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Table of contents</a:t>
            </a:r>
            <a:endParaRPr kumimoji="1" lang="ja-JP" alt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A27604-D5FE-4E10-84DC-90C7CAF651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1969" y="1067062"/>
            <a:ext cx="11254154" cy="556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en-US" altLang="ja-JP" sz="2400" dirty="0"/>
              <a:t>Background and objectives in this research </a:t>
            </a: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en-US" altLang="ja-JP" sz="2400" dirty="0"/>
              <a:t>3 types of outgas  measurement method 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Outgas measurement in general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Outgassing rate measurement by using QCM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Outgassing rate measurement by using API-MS</a:t>
            </a:r>
            <a:endParaRPr lang="en-US" altLang="ja-JP" sz="2000" dirty="0"/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en-US" altLang="ja-JP" sz="2400" dirty="0"/>
              <a:t>Estimate method for both outgassing rate and adsorption energy </a:t>
            </a:r>
          </a:p>
          <a:p>
            <a:pPr marL="457200" indent="-4572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AutoNum type="arabicPeriod"/>
            </a:pPr>
            <a:r>
              <a:rPr lang="en-US" altLang="ja-JP" sz="2400" dirty="0"/>
              <a:t>Results &amp; Discussion : </a:t>
            </a:r>
            <a:endParaRPr lang="en-US" altLang="ja-JP" dirty="0"/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Adsorption energy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Atmospheric exposure time effect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Outgassing comparison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</a:pPr>
            <a:r>
              <a:rPr lang="en-US" altLang="ja-JP" dirty="0"/>
              <a:t>Additional baking effect</a:t>
            </a:r>
            <a:endParaRPr lang="en-US" altLang="ja-JP" sz="1000" dirty="0"/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</a:pPr>
            <a:r>
              <a:rPr lang="en-US" altLang="ja-JP" sz="2400" dirty="0"/>
              <a:t>3. Summary and future study</a:t>
            </a:r>
          </a:p>
        </p:txBody>
      </p:sp>
      <p:pic>
        <p:nvPicPr>
          <p:cNvPr id="11" name="Picture 98">
            <a:extLst>
              <a:ext uri="{FF2B5EF4-FFF2-40B4-BE49-F238E27FC236}">
                <a16:creationId xmlns:a16="http://schemas.microsoft.com/office/drawing/2014/main" id="{6F93B78A-A656-4895-B411-60BF1E0E3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524262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27BD885-A0FF-42DA-A78D-FEA4A91E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7A6B90-BEB0-4485-BF29-D7F61AA0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1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6F1184A-D36C-4595-B746-74142E1FC654}"/>
              </a:ext>
            </a:extLst>
          </p:cNvPr>
          <p:cNvSpPr/>
          <p:nvPr/>
        </p:nvSpPr>
        <p:spPr>
          <a:xfrm>
            <a:off x="155419" y="1919743"/>
            <a:ext cx="6069535" cy="2913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1550D-B7A2-4318-906F-2988FF87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Test method – Outgas measurement in general – Test A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B6EA0F-C6BF-4E85-8F7F-9D46FFE94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36" y="959954"/>
            <a:ext cx="12518727" cy="1306441"/>
          </a:xfrm>
        </p:spPr>
        <p:txBody>
          <a:bodyPr>
            <a:normAutofit lnSpcReduction="10000"/>
          </a:bodyPr>
          <a:lstStyle/>
          <a:p>
            <a:pPr marL="72000"/>
            <a:r>
              <a:rPr lang="en-US" altLang="ja-JP" sz="1600" dirty="0">
                <a:solidFill>
                  <a:srgbClr val="FF0000"/>
                </a:solidFill>
              </a:rPr>
              <a:t>Outgas measurement by total mass loss in a vacuum environment </a:t>
            </a:r>
            <a:r>
              <a:rPr lang="en-US" altLang="ja-JP" sz="1600" dirty="0"/>
              <a:t>(standard method, ASTM E595-07)</a:t>
            </a:r>
          </a:p>
          <a:p>
            <a:pPr marL="72000"/>
            <a:r>
              <a:rPr lang="en-US" altLang="ja-JP" sz="1600" dirty="0"/>
              <a:t>5 pieces of the 1ST cooler constituent materials</a:t>
            </a:r>
          </a:p>
          <a:p>
            <a:pPr marL="72000"/>
            <a:r>
              <a:rPr lang="en-US" altLang="ja-JP" sz="1600" dirty="0"/>
              <a:t> Low cost, 5 samples measure at on time, size restricted, measure the change amount before and after the test</a:t>
            </a:r>
          </a:p>
          <a:p>
            <a:pPr marL="72000"/>
            <a:r>
              <a:rPr lang="en-US" altLang="ja-JP" sz="1600" b="1" dirty="0">
                <a:solidFill>
                  <a:srgbClr val="FF0000"/>
                </a:solidFill>
              </a:rPr>
              <a:t>GFRP parts is highest TML (~outgas rate) than other resin materials</a:t>
            </a:r>
            <a:endParaRPr lang="ja-JP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0998337-82D9-4F5A-93FF-94A3C09ABB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455" y="3135889"/>
            <a:ext cx="1839135" cy="79330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BBE45EC-B8E5-4021-B26D-B426BB6B12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5985" y="2004854"/>
            <a:ext cx="2035967" cy="86550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6500875-85F5-4018-9D09-7B1D420E9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093" y="2028459"/>
            <a:ext cx="1784846" cy="85971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93DC6B1-4F3A-4175-BA1B-2C9C6B9B1C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5080" y="2016166"/>
            <a:ext cx="1721683" cy="83909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C62BE9E-C785-4065-81C2-4F517BEA24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4570" y="3136251"/>
            <a:ext cx="1839136" cy="822078"/>
          </a:xfrm>
          <a:prstGeom prst="rect">
            <a:avLst/>
          </a:prstGeom>
        </p:spPr>
      </p:pic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C9F7786-F33B-45F8-ADBC-9BB0434B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September 6 2018 Oxford England / ICEC-ICMC 2018 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97C9D74-98E0-4E9F-95F8-9621069E0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02" y="3532543"/>
            <a:ext cx="2231655" cy="278684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4BDE9BE-D823-4100-A1E3-29389A21A6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95" y="5235959"/>
            <a:ext cx="2098484" cy="113454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523D67C-ABFF-4CB6-A2C3-F668BCE12A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04" y="3723068"/>
            <a:ext cx="1735027" cy="113820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53E38A-74B8-4AC4-AAC3-C13CC1C4C962}"/>
              </a:ext>
            </a:extLst>
          </p:cNvPr>
          <p:cNvSpPr txBox="1"/>
          <p:nvPr/>
        </p:nvSpPr>
        <p:spPr>
          <a:xfrm>
            <a:off x="6115049" y="6334780"/>
            <a:ext cx="5614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TML : Total Mass Loss                      CVCM : Collected Condensable Materials</a:t>
            </a:r>
          </a:p>
          <a:p>
            <a:r>
              <a:rPr kumimoji="1" lang="en-US" altLang="ja-JP" sz="1400" dirty="0"/>
              <a:t>WVR : Water Vapor Regained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B4F6E71-7E3F-43F8-8E77-899FA579EF73}"/>
              </a:ext>
            </a:extLst>
          </p:cNvPr>
          <p:cNvSpPr txBox="1"/>
          <p:nvPr/>
        </p:nvSpPr>
        <p:spPr>
          <a:xfrm>
            <a:off x="7584658" y="4382901"/>
            <a:ext cx="2710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Test A outgas measurement result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08F92AA-633C-4672-85C0-92FEC3254E89}"/>
              </a:ext>
            </a:extLst>
          </p:cNvPr>
          <p:cNvSpPr txBox="1"/>
          <p:nvPr/>
        </p:nvSpPr>
        <p:spPr>
          <a:xfrm>
            <a:off x="8226170" y="4088103"/>
            <a:ext cx="1735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Picture of test pieces</a:t>
            </a:r>
          </a:p>
        </p:txBody>
      </p:sp>
      <p:sp>
        <p:nvSpPr>
          <p:cNvPr id="27" name="スライド番号プレースホルダー 46">
            <a:extLst>
              <a:ext uri="{FF2B5EF4-FFF2-40B4-BE49-F238E27FC236}">
                <a16:creationId xmlns:a16="http://schemas.microsoft.com/office/drawing/2014/main" id="{EEA374A1-C5B1-4A57-9D74-BE1F2704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0839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0B87E7-DEB7-4652-A310-9A89FBCC498A}"/>
              </a:ext>
            </a:extLst>
          </p:cNvPr>
          <p:cNvSpPr txBox="1"/>
          <p:nvPr/>
        </p:nvSpPr>
        <p:spPr>
          <a:xfrm>
            <a:off x="1066076" y="2373913"/>
            <a:ext cx="3421962" cy="107721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Heating temperature : </a:t>
            </a:r>
            <a:r>
              <a:rPr kumimoji="1" lang="en-US" altLang="ja-JP" sz="1600" dirty="0">
                <a:solidFill>
                  <a:srgbClr val="FF0000"/>
                </a:solidFill>
              </a:rPr>
              <a:t>125±1</a:t>
            </a:r>
            <a:r>
              <a:rPr kumimoji="1" lang="ja-JP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kumimoji="1" lang="en-US" altLang="ja-JP" sz="1600" dirty="0">
                <a:solidFill>
                  <a:srgbClr val="FF0000"/>
                </a:solidFill>
              </a:rPr>
              <a:t>C</a:t>
            </a:r>
          </a:p>
          <a:p>
            <a:r>
              <a:rPr kumimoji="1" lang="en-US" altLang="ja-JP" sz="1600" dirty="0"/>
              <a:t>Cooling temperature : 23±2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º</a:t>
            </a:r>
            <a:r>
              <a:rPr kumimoji="1" lang="en-US" altLang="ja-JP" sz="1600" dirty="0"/>
              <a:t>C</a:t>
            </a:r>
          </a:p>
          <a:p>
            <a:r>
              <a:rPr kumimoji="1" lang="en-US" altLang="ja-JP" sz="1600" dirty="0"/>
              <a:t>Measurement time : </a:t>
            </a:r>
            <a:r>
              <a:rPr kumimoji="1" lang="en-US" altLang="ja-JP" sz="1600" dirty="0">
                <a:solidFill>
                  <a:srgbClr val="FF0000"/>
                </a:solidFill>
              </a:rPr>
              <a:t>24</a:t>
            </a:r>
            <a:r>
              <a:rPr kumimoji="1" lang="ja-JP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ja-JP" sz="1600" dirty="0">
                <a:solidFill>
                  <a:srgbClr val="FF0000"/>
                </a:solidFill>
              </a:rPr>
              <a:t>hours</a:t>
            </a:r>
          </a:p>
          <a:p>
            <a:r>
              <a:rPr kumimoji="1" lang="en-US" altLang="ja-JP" sz="1600" dirty="0"/>
              <a:t>Vacuum condition : below 7.0×10</a:t>
            </a:r>
            <a:r>
              <a:rPr kumimoji="1" lang="en-US" altLang="ja-JP" sz="1600" baseline="30000" dirty="0"/>
              <a:t>-3</a:t>
            </a:r>
            <a:r>
              <a:rPr kumimoji="1" lang="en-US" altLang="ja-JP" sz="1600" dirty="0"/>
              <a:t> Pa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18817C9-845D-4236-B5F6-F21493BD6075}"/>
              </a:ext>
            </a:extLst>
          </p:cNvPr>
          <p:cNvSpPr txBox="1"/>
          <p:nvPr/>
        </p:nvSpPr>
        <p:spPr>
          <a:xfrm>
            <a:off x="306019" y="6288613"/>
            <a:ext cx="2767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Picture of measurement apparatus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86F0B5F-4BC3-4BC7-8CDA-EDDB7B827570}"/>
              </a:ext>
            </a:extLst>
          </p:cNvPr>
          <p:cNvSpPr txBox="1"/>
          <p:nvPr/>
        </p:nvSpPr>
        <p:spPr>
          <a:xfrm>
            <a:off x="3057607" y="6288613"/>
            <a:ext cx="2672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Picture of vessel with test sample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0FE75A4-F04B-44AA-AD27-C7D48CD54608}"/>
              </a:ext>
            </a:extLst>
          </p:cNvPr>
          <p:cNvSpPr txBox="1"/>
          <p:nvPr/>
        </p:nvSpPr>
        <p:spPr>
          <a:xfrm>
            <a:off x="2900321" y="4856185"/>
            <a:ext cx="2830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Picture of condensable collect plate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DF67A8A-B998-4B68-A91B-FC43C06445B5}"/>
              </a:ext>
            </a:extLst>
          </p:cNvPr>
          <p:cNvSpPr txBox="1"/>
          <p:nvPr/>
        </p:nvSpPr>
        <p:spPr>
          <a:xfrm>
            <a:off x="6631119" y="2828112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GFRP parts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3239274-0C1F-440F-86F7-88C215715307}"/>
              </a:ext>
            </a:extLst>
          </p:cNvPr>
          <p:cNvSpPr txBox="1"/>
          <p:nvPr/>
        </p:nvSpPr>
        <p:spPr>
          <a:xfrm>
            <a:off x="7398050" y="3905924"/>
            <a:ext cx="104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Teflon parts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46AEF07-0F9D-4B65-AAC6-AF11BFBE31F4}"/>
              </a:ext>
            </a:extLst>
          </p:cNvPr>
          <p:cNvSpPr txBox="1"/>
          <p:nvPr/>
        </p:nvSpPr>
        <p:spPr>
          <a:xfrm>
            <a:off x="9134024" y="3905924"/>
            <a:ext cx="1563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Polyimide covering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4FA98A1-3BAF-450A-BBF4-F134F5FFC686}"/>
              </a:ext>
            </a:extLst>
          </p:cNvPr>
          <p:cNvSpPr txBox="1"/>
          <p:nvPr/>
        </p:nvSpPr>
        <p:spPr>
          <a:xfrm>
            <a:off x="8600599" y="2828112"/>
            <a:ext cx="950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PTFE parts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0B77FBE-C25B-4AB5-BB95-E66CFD294576}"/>
              </a:ext>
            </a:extLst>
          </p:cNvPr>
          <p:cNvSpPr txBox="1"/>
          <p:nvPr/>
        </p:nvSpPr>
        <p:spPr>
          <a:xfrm>
            <a:off x="10128307" y="2828112"/>
            <a:ext cx="2070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Polyamide-imide covering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7C58C35-D9B6-4C29-BD50-9CA5BE74F8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1745" y="4676988"/>
            <a:ext cx="6045018" cy="16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6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41550D-B7A2-4318-906F-2988FF87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Test method – Outgassing rate measurement  by </a:t>
            </a:r>
            <a:r>
              <a:rPr lang="en-US" altLang="ja-JP" dirty="0"/>
              <a:t>QCM  – Test </a:t>
            </a:r>
            <a:r>
              <a:rPr kumimoji="1" lang="en-US" altLang="ja-JP" dirty="0"/>
              <a:t>B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685BE78-602D-4DB4-92D2-D3915A87C1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5775" y="3320409"/>
            <a:ext cx="2335562" cy="3074760"/>
          </a:xfrm>
          <a:prstGeom prst="rect">
            <a:avLst/>
          </a:prstGeom>
        </p:spPr>
      </p:pic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B6EA0F-C6BF-4E85-8F7F-9D46FFE94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" y="982939"/>
            <a:ext cx="12243933" cy="2916124"/>
          </a:xfrm>
        </p:spPr>
        <p:txBody>
          <a:bodyPr>
            <a:normAutofit/>
          </a:bodyPr>
          <a:lstStyle/>
          <a:p>
            <a:r>
              <a:rPr lang="en-US" altLang="ja-JP" sz="1600" dirty="0"/>
              <a:t>Outgas measurement using the </a:t>
            </a:r>
            <a:r>
              <a:rPr lang="en-US" altLang="ja-JP" sz="1600" dirty="0">
                <a:solidFill>
                  <a:srgbClr val="FF0000"/>
                </a:solidFill>
              </a:rPr>
              <a:t>QCM in a vacuum environment  </a:t>
            </a:r>
            <a:r>
              <a:rPr lang="en-US" altLang="ja-JP" sz="1600" dirty="0"/>
              <a:t>(like as standard method,  ASTM E1559-09 and ECSS-Q-TM-70-52A)</a:t>
            </a:r>
          </a:p>
          <a:p>
            <a:r>
              <a:rPr lang="en-US" altLang="ja-JP" sz="1600" dirty="0"/>
              <a:t>The periphery of the path from the orifice to the QCM is surrounded by a cooled shroud, so no influence of gas discharge from the wall surface. </a:t>
            </a:r>
          </a:p>
          <a:p>
            <a:r>
              <a:rPr lang="en-US" altLang="ja-JP" sz="1600" dirty="0"/>
              <a:t>Calculate the TML in consideration of the increment of the frequency, mass and surface area of samples, view factor between Orifice and QCM</a:t>
            </a:r>
          </a:p>
          <a:p>
            <a:r>
              <a:rPr lang="en-US" altLang="ja-JP" sz="1600" dirty="0">
                <a:solidFill>
                  <a:srgbClr val="FF0000"/>
                </a:solidFill>
              </a:rPr>
              <a:t>Low cost in comparison with API-MS , Real-time outgassing</a:t>
            </a:r>
          </a:p>
          <a:p>
            <a:r>
              <a:rPr lang="en-US" altLang="ja-JP" sz="1600" dirty="0"/>
              <a:t>Estimate the Influence of the air exposure time from the results</a:t>
            </a:r>
            <a:endParaRPr lang="ja-JP" altLang="en-US" sz="16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A9E65016-9F48-465D-A844-A410CF97F6AF}"/>
              </a:ext>
            </a:extLst>
          </p:cNvPr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0301" y="3221088"/>
            <a:ext cx="2045780" cy="3138686"/>
          </a:xfrm>
          <a:prstGeom prst="rect">
            <a:avLst/>
          </a:prstGeom>
        </p:spPr>
      </p:pic>
      <p:sp>
        <p:nvSpPr>
          <p:cNvPr id="15" name="フッター プレースホルダー 14">
            <a:extLst>
              <a:ext uri="{FF2B5EF4-FFF2-40B4-BE49-F238E27FC236}">
                <a16:creationId xmlns:a16="http://schemas.microsoft.com/office/drawing/2014/main" id="{84CCA639-0BAC-47B9-A140-A1736889B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020B3A3-5A4D-47A7-B87F-3A4EA32D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EDF5275-1029-4834-90D9-B3CEBEF1433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105" y="3277051"/>
            <a:ext cx="2515706" cy="3118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CEDFD64-3624-477F-95D7-6CE816DB3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081" y="3221088"/>
            <a:ext cx="4065570" cy="323975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424BE8-F81A-44B5-B550-8FA7549B8717}"/>
              </a:ext>
            </a:extLst>
          </p:cNvPr>
          <p:cNvSpPr txBox="1"/>
          <p:nvPr/>
        </p:nvSpPr>
        <p:spPr>
          <a:xfrm>
            <a:off x="1420127" y="6328327"/>
            <a:ext cx="279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Outline of measurement apparatus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CABBF8C-306C-49DB-9392-823A09A2F684}"/>
              </a:ext>
            </a:extLst>
          </p:cNvPr>
          <p:cNvSpPr txBox="1"/>
          <p:nvPr/>
        </p:nvSpPr>
        <p:spPr>
          <a:xfrm>
            <a:off x="5929124" y="6328327"/>
            <a:ext cx="1581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Sample setup view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05D6B13-BC57-4063-B80B-83A5E0C79EE2}"/>
              </a:ext>
            </a:extLst>
          </p:cNvPr>
          <p:cNvSpPr txBox="1"/>
          <p:nvPr/>
        </p:nvSpPr>
        <p:spPr>
          <a:xfrm>
            <a:off x="8386193" y="6324056"/>
            <a:ext cx="2967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Typical measured outgassing rate</a:t>
            </a:r>
          </a:p>
          <a:p>
            <a:r>
              <a:rPr kumimoji="1" lang="en-US" altLang="ja-JP" sz="1400" dirty="0"/>
              <a:t>( in case of GFRP parts measurement)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177B48-F4B4-4B16-B31D-0C8BD2A8EFE0}"/>
              </a:ext>
            </a:extLst>
          </p:cNvPr>
          <p:cNvSpPr txBox="1"/>
          <p:nvPr/>
        </p:nvSpPr>
        <p:spPr>
          <a:xfrm>
            <a:off x="6713191" y="2090724"/>
            <a:ext cx="4928588" cy="107721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QCM1 &amp;QCM2 temperature : </a:t>
            </a:r>
            <a:r>
              <a:rPr kumimoji="1" lang="en-US" altLang="ja-JP" sz="1600" dirty="0">
                <a:solidFill>
                  <a:srgbClr val="FF0000"/>
                </a:solidFill>
              </a:rPr>
              <a:t>-193</a:t>
            </a:r>
            <a:r>
              <a:rPr kumimoji="1" lang="ja-JP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kumimoji="1" lang="en-US" altLang="ja-JP" sz="1600" dirty="0">
                <a:solidFill>
                  <a:srgbClr val="FF0000"/>
                </a:solidFill>
              </a:rPr>
              <a:t>C</a:t>
            </a:r>
          </a:p>
          <a:p>
            <a:r>
              <a:rPr kumimoji="1" lang="en-US" altLang="ja-JP" sz="1600" dirty="0"/>
              <a:t>QCM3 &amp;QCM4 temperature : </a:t>
            </a:r>
            <a:r>
              <a:rPr kumimoji="1" lang="en-US" altLang="ja-JP" sz="1600" dirty="0">
                <a:solidFill>
                  <a:srgbClr val="FF0000"/>
                </a:solidFill>
              </a:rPr>
              <a:t>-80</a:t>
            </a:r>
            <a:r>
              <a:rPr kumimoji="1" lang="ja-JP" altLang="en-US" sz="1600" dirty="0">
                <a:solidFill>
                  <a:srgbClr val="FF0000"/>
                </a:solidFill>
              </a:rPr>
              <a:t> </a:t>
            </a:r>
            <a:r>
              <a:rPr kumimoji="1"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kumimoji="1" lang="en-US" altLang="ja-JP" sz="1600" dirty="0">
                <a:solidFill>
                  <a:srgbClr val="FF0000"/>
                </a:solidFill>
              </a:rPr>
              <a:t>C</a:t>
            </a:r>
            <a:endParaRPr kumimoji="1" lang="en-US" altLang="ja-JP" sz="1600" dirty="0"/>
          </a:p>
          <a:p>
            <a:r>
              <a:rPr kumimoji="1" lang="en-US" altLang="ja-JP" sz="1600" dirty="0"/>
              <a:t>Effusion cell temperature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kumimoji="1"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º</a:t>
            </a:r>
            <a:r>
              <a:rPr kumimoji="1" lang="en-US" altLang="ja-JP" sz="1600" dirty="0">
                <a:solidFill>
                  <a:srgbClr val="FF0000"/>
                </a:solidFill>
              </a:rPr>
              <a:t>C</a:t>
            </a:r>
            <a:r>
              <a:rPr kumimoji="1" lang="en-US" altLang="ja-JP" sz="16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50º</a:t>
            </a:r>
            <a:r>
              <a:rPr kumimoji="1" lang="en-US" altLang="ja-JP" sz="1600" dirty="0">
                <a:solidFill>
                  <a:srgbClr val="FF0000"/>
                </a:solidFill>
              </a:rPr>
              <a:t>C </a:t>
            </a:r>
            <a:r>
              <a:rPr kumimoji="1" lang="en-US" altLang="ja-JP" sz="1600" dirty="0">
                <a:solidFill>
                  <a:srgbClr val="FF0000"/>
                </a:solidFill>
                <a:sym typeface="Wingdings" panose="05000000000000000000" pitchFamily="2" charset="2"/>
              </a:rPr>
              <a:t> 65</a:t>
            </a:r>
            <a:r>
              <a:rPr kumimoji="1"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º</a:t>
            </a:r>
            <a:r>
              <a:rPr kumimoji="1" lang="en-US" altLang="ja-JP" sz="1600" dirty="0">
                <a:solidFill>
                  <a:srgbClr val="FF0000"/>
                </a:solidFill>
              </a:rPr>
              <a:t>C </a:t>
            </a:r>
            <a:r>
              <a:rPr kumimoji="1" lang="en-US" altLang="ja-JP" sz="1600" dirty="0">
                <a:solidFill>
                  <a:srgbClr val="FF0000"/>
                </a:solidFill>
                <a:sym typeface="Wingdings" panose="05000000000000000000" pitchFamily="2" charset="2"/>
              </a:rPr>
              <a:t> 80</a:t>
            </a:r>
            <a:r>
              <a:rPr kumimoji="1"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º</a:t>
            </a:r>
            <a:r>
              <a:rPr kumimoji="1" lang="en-US" altLang="ja-JP" sz="1600" dirty="0">
                <a:solidFill>
                  <a:srgbClr val="FF0000"/>
                </a:solidFill>
              </a:rPr>
              <a:t>C</a:t>
            </a:r>
          </a:p>
          <a:p>
            <a:r>
              <a:rPr kumimoji="1" lang="en-US" altLang="ja-JP" sz="1600" dirty="0"/>
              <a:t>Vacuum condition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~10</a:t>
            </a:r>
            <a:r>
              <a:rPr kumimoji="1" lang="en-US" altLang="ja-JP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endParaRPr kumimoji="1" lang="en-US" altLang="ja-JP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4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C9E3FE5-0815-4E74-9C10-25C271803184}"/>
              </a:ext>
            </a:extLst>
          </p:cNvPr>
          <p:cNvSpPr/>
          <p:nvPr/>
        </p:nvSpPr>
        <p:spPr>
          <a:xfrm>
            <a:off x="91886" y="2162105"/>
            <a:ext cx="7477314" cy="331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41550D-B7A2-4318-906F-2988FF87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Test method – Outgassing rate measurement </a:t>
            </a:r>
            <a:r>
              <a:rPr lang="en-US" altLang="ja-JP" dirty="0"/>
              <a:t>by API-MS – Test C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BA8ACF-E4DF-4BDE-A370-75CD92C90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6" y="1007776"/>
            <a:ext cx="13598714" cy="5270500"/>
          </a:xfrm>
        </p:spPr>
        <p:txBody>
          <a:bodyPr>
            <a:normAutofit/>
          </a:bodyPr>
          <a:lstStyle/>
          <a:p>
            <a:r>
              <a:rPr lang="en-US" altLang="ja-JP" sz="1800" dirty="0"/>
              <a:t>Outgas measurement using </a:t>
            </a:r>
            <a:r>
              <a:rPr lang="en-US" altLang="ja-JP" sz="1800" dirty="0">
                <a:solidFill>
                  <a:srgbClr val="FF0000"/>
                </a:solidFill>
              </a:rPr>
              <a:t>API-MS in a argon gas flowing environment</a:t>
            </a:r>
          </a:p>
          <a:p>
            <a:r>
              <a:rPr lang="en-US" altLang="ja-JP" sz="1800" dirty="0"/>
              <a:t>Highly accurate measurement on the order of ppb is possible while circulating helium gas as the material to be measured.</a:t>
            </a:r>
          </a:p>
          <a:p>
            <a:r>
              <a:rPr kumimoji="1" lang="en-US" altLang="ja-JP" sz="1800" dirty="0"/>
              <a:t>High cost</a:t>
            </a:r>
            <a:r>
              <a:rPr lang="en-US" altLang="ja-JP" sz="1800" dirty="0"/>
              <a:t>, </a:t>
            </a:r>
            <a:r>
              <a:rPr lang="en-US" altLang="ja-JP" sz="1800" dirty="0">
                <a:solidFill>
                  <a:srgbClr val="FF0000"/>
                </a:solidFill>
              </a:rPr>
              <a:t>High accuracy (1ppbNL/min), Real-time outgassing at flow condition</a:t>
            </a:r>
            <a:r>
              <a:rPr lang="en-US" altLang="ja-JP" sz="1800" dirty="0"/>
              <a:t>, classify measured gas type</a:t>
            </a:r>
          </a:p>
          <a:p>
            <a:r>
              <a:rPr lang="en-US" altLang="ja-JP" sz="1800" dirty="0">
                <a:solidFill>
                  <a:srgbClr val="FF0000"/>
                </a:solidFill>
              </a:rPr>
              <a:t>Several gases other than outgassing rate is </a:t>
            </a:r>
            <a:r>
              <a:rPr lang="en-US" altLang="ja-JP" sz="1800" b="1" dirty="0">
                <a:solidFill>
                  <a:srgbClr val="FF0000"/>
                </a:solidFill>
              </a:rPr>
              <a:t>1 order or less small than water</a:t>
            </a:r>
            <a:endParaRPr kumimoji="1" lang="ja-JP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0E69A27-F059-4693-85DB-9D12E8711FF1}"/>
              </a:ext>
            </a:extLst>
          </p:cNvPr>
          <p:cNvPicPr/>
          <p:nvPr/>
        </p:nvPicPr>
        <p:blipFill rotWithShape="1">
          <a:blip r:embed="rId3"/>
          <a:srcRect l="2744" r="17580" b="12922"/>
          <a:stretch/>
        </p:blipFill>
        <p:spPr>
          <a:xfrm>
            <a:off x="5014477" y="2650274"/>
            <a:ext cx="1414580" cy="107186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AB9EE46-DEF3-453C-B657-44138D1837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4" y="2793503"/>
            <a:ext cx="5986295" cy="36287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483757-9545-4021-8F46-DB5A662D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6 2018 Oxford England / ICEC-ICMC 2018 </a:t>
            </a:r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5C71E6-B9A1-4A49-9DAA-A39DE278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C0DA612-5381-4FBF-ABD8-03BC1899FC8D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85"/>
          <a:stretch/>
        </p:blipFill>
        <p:spPr bwMode="auto">
          <a:xfrm>
            <a:off x="6429057" y="3099158"/>
            <a:ext cx="5402006" cy="34190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41CE12-72F2-4867-B61B-E8878D0DE075}"/>
              </a:ext>
            </a:extLst>
          </p:cNvPr>
          <p:cNvSpPr txBox="1"/>
          <p:nvPr/>
        </p:nvSpPr>
        <p:spPr>
          <a:xfrm>
            <a:off x="1588430" y="6270945"/>
            <a:ext cx="2796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Outline of measurement apparatus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5AF1650-779C-49C5-8626-0D3DB147CC01}"/>
              </a:ext>
            </a:extLst>
          </p:cNvPr>
          <p:cNvSpPr txBox="1"/>
          <p:nvPr/>
        </p:nvSpPr>
        <p:spPr>
          <a:xfrm>
            <a:off x="6429057" y="6546861"/>
            <a:ext cx="5435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Typical measured outgassing rate( in case of GFRP parts measurement)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FB67C78-F909-4C66-8EC0-84A254A56297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84" r="26005" b="83027"/>
          <a:stretch/>
        </p:blipFill>
        <p:spPr bwMode="auto">
          <a:xfrm>
            <a:off x="7940565" y="5156185"/>
            <a:ext cx="2879835" cy="69403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0185E35-64AD-42C9-A788-9601150DE6B9}"/>
              </a:ext>
            </a:extLst>
          </p:cNvPr>
          <p:cNvSpPr txBox="1"/>
          <p:nvPr/>
        </p:nvSpPr>
        <p:spPr>
          <a:xfrm>
            <a:off x="4971958" y="3711474"/>
            <a:ext cx="1581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Sample setup view</a:t>
            </a:r>
          </a:p>
        </p:txBody>
      </p:sp>
    </p:spTree>
    <p:extLst>
      <p:ext uri="{BB962C8B-B14F-4D97-AF65-F5344CB8AC3E}">
        <p14:creationId xmlns:p14="http://schemas.microsoft.com/office/powerpoint/2010/main" val="2979709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TM10001115[[fn=パーセル]]</Template>
  <TotalTime>3824</TotalTime>
  <Words>2399</Words>
  <Application>Microsoft Office PowerPoint</Application>
  <PresentationFormat>ワイド画面</PresentationFormat>
  <Paragraphs>293</Paragraphs>
  <Slides>16</Slides>
  <Notes>12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8" baseType="lpstr">
      <vt:lpstr>ＭＳ 明朝</vt:lpstr>
      <vt:lpstr>游ゴシック</vt:lpstr>
      <vt:lpstr>游ゴシック Light</vt:lpstr>
      <vt:lpstr>Arial</vt:lpstr>
      <vt:lpstr>Calibri</vt:lpstr>
      <vt:lpstr>Calibri Light</vt:lpstr>
      <vt:lpstr>Cambria Math</vt:lpstr>
      <vt:lpstr>Times</vt:lpstr>
      <vt:lpstr>Times New Roman</vt:lpstr>
      <vt:lpstr>Wingdings</vt:lpstr>
      <vt:lpstr>Office テーマ</vt:lpstr>
      <vt:lpstr>数式</vt:lpstr>
      <vt:lpstr>Outgassing characteristics analysis of mechanical cryocooler materials</vt:lpstr>
      <vt:lpstr>Table of contents</vt:lpstr>
      <vt:lpstr>Motivation</vt:lpstr>
      <vt:lpstr>Background</vt:lpstr>
      <vt:lpstr>Objectives</vt:lpstr>
      <vt:lpstr>Table of contents</vt:lpstr>
      <vt:lpstr>Test method – Outgas measurement in general – Test A</vt:lpstr>
      <vt:lpstr>Test method – Outgassing rate measurement  by QCM  – Test B</vt:lpstr>
      <vt:lpstr>Test method – Outgassing rate measurement by API-MS – Test C</vt:lpstr>
      <vt:lpstr>Table of contents</vt:lpstr>
      <vt:lpstr>Estimate method for both outgassing rate and adsorption energy </vt:lpstr>
      <vt:lpstr>Adsorption energy </vt:lpstr>
      <vt:lpstr>Atmospheric exposure time effect on the outgassing rate</vt:lpstr>
      <vt:lpstr>Outgassing rate comparison after cooler level baking simulated </vt:lpstr>
      <vt:lpstr>Additional baking effect on the outgassing rate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Outgassing characteristics analysis of mechanical cryocooler materials</dc:title>
  <dc:creator>健一郎 澤田</dc:creator>
  <cp:lastModifiedBy>澤田　健一郎</cp:lastModifiedBy>
  <cp:revision>85</cp:revision>
  <dcterms:created xsi:type="dcterms:W3CDTF">2018-09-02T13:45:17Z</dcterms:created>
  <dcterms:modified xsi:type="dcterms:W3CDTF">2018-09-06T07:11:10Z</dcterms:modified>
</cp:coreProperties>
</file>